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notesMasterIdLst>
    <p:notesMasterId r:id="rId27"/>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image" Target="../media/image-23-1.jpg"/><Relationship Id="rId2" Type="http://schemas.openxmlformats.org/officeDocument/2006/relationships/slideLayout" Target="../slideLayouts/slideLayout1.xml"/><Relationship Id="rId3"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jpe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jpe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jp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1A2332"/>
        </a:solidFill>
      </p:bgPr>
    </p:bg>
    <p:spTree>
      <p:nvGrpSpPr>
        <p:cNvPr id="1" name=""/>
        <p:cNvGrpSpPr/>
        <p:nvPr/>
      </p:nvGrpSpPr>
      <p:grpSpPr>
        <a:xfrm>
          <a:off x="0" y="0"/>
          <a:ext cx="0" cy="0"/>
          <a:chOff x="0" y="0"/>
          <a:chExt cx="0" cy="0"/>
        </a:xfrm>
      </p:grpSpPr>
      <p:sp>
        <p:nvSpPr>
          <p:cNvPr id="2" name="Shape 0"/>
          <p:cNvSpPr/>
          <p:nvPr/>
        </p:nvSpPr>
        <p:spPr>
          <a:xfrm>
            <a:off x="0" y="0"/>
            <a:ext cx="12188952" cy="228600"/>
          </a:xfrm>
          <a:prstGeom prst="rect">
            <a:avLst/>
          </a:prstGeom>
          <a:solidFill>
            <a:srgbClr val="E07A24"/>
          </a:solidFill>
          <a:ln w="12700">
            <a:solidFill>
              <a:srgbClr val="E07A24"/>
            </a:solidFill>
            <a:prstDash val="solid"/>
          </a:ln>
        </p:spPr>
      </p:sp>
      <p:sp>
        <p:nvSpPr>
          <p:cNvPr id="3" name="Text 1"/>
          <p:cNvSpPr/>
          <p:nvPr/>
        </p:nvSpPr>
        <p:spPr>
          <a:xfrm>
            <a:off x="548640" y="502920"/>
            <a:ext cx="10972800" cy="274320"/>
          </a:xfrm>
          <a:prstGeom prst="rect">
            <a:avLst/>
          </a:prstGeom>
          <a:noFill/>
          <a:ln/>
        </p:spPr>
        <p:txBody>
          <a:bodyPr wrap="square" lIns="0" tIns="0" rIns="0" bIns="0" rtlCol="0" anchor="ctr"/>
          <a:lstStyle/>
          <a:p>
            <a:pPr indent="0" marL="0">
              <a:buNone/>
            </a:pPr>
            <a:r>
              <a:rPr lang="en-US" sz="1100" b="1" spc="400" kern="0" dirty="0">
                <a:solidFill>
                  <a:srgbClr val="E07A24"/>
                </a:solidFill>
                <a:latin typeface="Trebuchet MS" pitchFamily="34" charset="0"/>
                <a:ea typeface="Trebuchet MS" pitchFamily="34" charset="-122"/>
                <a:cs typeface="Trebuchet MS" pitchFamily="34" charset="-120"/>
              </a:rPr>
              <a:t>CONFIDENTIAL  •  CO-COUNSEL &amp; REFERRAL OVERVIEW</a:t>
            </a:r>
            <a:endParaRPr lang="en-US" sz="1100" dirty="0"/>
          </a:p>
        </p:txBody>
      </p:sp>
      <p:sp>
        <p:nvSpPr>
          <p:cNvPr id="4" name="Text 2"/>
          <p:cNvSpPr/>
          <p:nvPr/>
        </p:nvSpPr>
        <p:spPr>
          <a:xfrm>
            <a:off x="548640" y="960120"/>
            <a:ext cx="10972800" cy="914400"/>
          </a:xfrm>
          <a:prstGeom prst="rect">
            <a:avLst/>
          </a:prstGeom>
          <a:noFill/>
          <a:ln/>
        </p:spPr>
        <p:txBody>
          <a:bodyPr wrap="square" lIns="0" tIns="0" rIns="0" bIns="0" rtlCol="0" anchor="ctr"/>
          <a:lstStyle/>
          <a:p>
            <a:pPr indent="0" marL="0">
              <a:buNone/>
            </a:pPr>
            <a:r>
              <a:rPr lang="en-US" sz="6000" b="1" dirty="0">
                <a:solidFill>
                  <a:srgbClr val="FFFFFF"/>
                </a:solidFill>
                <a:latin typeface="Trebuchet MS" pitchFamily="34" charset="0"/>
                <a:ea typeface="Trebuchet MS" pitchFamily="34" charset="-122"/>
                <a:cs typeface="Trebuchet MS" pitchFamily="34" charset="-120"/>
              </a:rPr>
              <a:t>SPACE HEATER</a:t>
            </a:r>
            <a:endParaRPr lang="en-US" sz="6000" dirty="0"/>
          </a:p>
        </p:txBody>
      </p:sp>
      <p:sp>
        <p:nvSpPr>
          <p:cNvPr id="5" name="Text 3"/>
          <p:cNvSpPr/>
          <p:nvPr/>
        </p:nvSpPr>
        <p:spPr>
          <a:xfrm>
            <a:off x="548640" y="1783080"/>
            <a:ext cx="10972800" cy="914400"/>
          </a:xfrm>
          <a:prstGeom prst="rect">
            <a:avLst/>
          </a:prstGeom>
          <a:noFill/>
          <a:ln/>
        </p:spPr>
        <p:txBody>
          <a:bodyPr wrap="square" lIns="0" tIns="0" rIns="0" bIns="0" rtlCol="0" anchor="ctr"/>
          <a:lstStyle/>
          <a:p>
            <a:pPr indent="0" marL="0">
              <a:buNone/>
            </a:pPr>
            <a:r>
              <a:rPr lang="en-US" sz="6000" b="1" dirty="0">
                <a:solidFill>
                  <a:srgbClr val="E07A24"/>
                </a:solidFill>
                <a:latin typeface="Trebuchet MS" pitchFamily="34" charset="0"/>
                <a:ea typeface="Trebuchet MS" pitchFamily="34" charset="-122"/>
                <a:cs typeface="Trebuchet MS" pitchFamily="34" charset="-120"/>
              </a:rPr>
              <a:t>FIRE CASE?</a:t>
            </a:r>
            <a:endParaRPr lang="en-US" sz="6000" dirty="0"/>
          </a:p>
        </p:txBody>
      </p:sp>
      <p:sp>
        <p:nvSpPr>
          <p:cNvPr id="6" name="Text 4"/>
          <p:cNvSpPr/>
          <p:nvPr/>
        </p:nvSpPr>
        <p:spPr>
          <a:xfrm>
            <a:off x="548640" y="2697480"/>
            <a:ext cx="10972800" cy="502920"/>
          </a:xfrm>
          <a:prstGeom prst="rect">
            <a:avLst/>
          </a:prstGeom>
          <a:noFill/>
          <a:ln/>
        </p:spPr>
        <p:txBody>
          <a:bodyPr wrap="square" lIns="0" tIns="0" rIns="0" bIns="0" rtlCol="0" anchor="ctr"/>
          <a:lstStyle/>
          <a:p>
            <a:pPr indent="0" marL="0">
              <a:buNone/>
            </a:pPr>
            <a:r>
              <a:rPr lang="en-US" sz="2600" i="1" dirty="0">
                <a:solidFill>
                  <a:srgbClr val="E8EAED"/>
                </a:solidFill>
                <a:latin typeface="Trebuchet MS" pitchFamily="34" charset="0"/>
                <a:ea typeface="Trebuchet MS" pitchFamily="34" charset="-122"/>
                <a:cs typeface="Trebuchet MS" pitchFamily="34" charset="-120"/>
              </a:rPr>
              <a:t>Refer it. We try them.</a:t>
            </a:r>
            <a:endParaRPr lang="en-US" sz="2600" dirty="0"/>
          </a:p>
        </p:txBody>
      </p:sp>
      <p:sp>
        <p:nvSpPr>
          <p:cNvPr id="7" name="Shape 5"/>
          <p:cNvSpPr/>
          <p:nvPr/>
        </p:nvSpPr>
        <p:spPr>
          <a:xfrm>
            <a:off x="548640" y="3291840"/>
            <a:ext cx="1280160" cy="45720"/>
          </a:xfrm>
          <a:prstGeom prst="rect">
            <a:avLst/>
          </a:prstGeom>
          <a:solidFill>
            <a:srgbClr val="E07A24"/>
          </a:solidFill>
          <a:ln w="12700">
            <a:solidFill>
              <a:srgbClr val="E07A24"/>
            </a:solidFill>
            <a:prstDash val="solid"/>
          </a:ln>
        </p:spPr>
      </p:sp>
      <p:sp>
        <p:nvSpPr>
          <p:cNvPr id="8" name="Text 6"/>
          <p:cNvSpPr/>
          <p:nvPr/>
        </p:nvSpPr>
        <p:spPr>
          <a:xfrm>
            <a:off x="548640" y="3520440"/>
            <a:ext cx="7315200" cy="1097280"/>
          </a:xfrm>
          <a:prstGeom prst="rect">
            <a:avLst/>
          </a:prstGeom>
          <a:noFill/>
          <a:ln/>
        </p:spPr>
        <p:txBody>
          <a:bodyPr wrap="square" lIns="0" tIns="0" rIns="0" bIns="0" rtlCol="0" anchor="ctr"/>
          <a:lstStyle/>
          <a:p>
            <a:pPr indent="0" marL="0">
              <a:buNone/>
            </a:pPr>
            <a:r>
              <a:rPr lang="en-US" sz="1600" b="1" dirty="0">
                <a:solidFill>
                  <a:srgbClr val="FFFFFF"/>
                </a:solidFill>
                <a:latin typeface="Calibri" pitchFamily="34" charset="0"/>
                <a:ea typeface="Calibri" pitchFamily="34" charset="-122"/>
                <a:cs typeface="Calibri" pitchFamily="34" charset="-120"/>
              </a:rPr>
              <a:t xml:space="preserve">Sunbeam, Holmes, Patton, Bionaire, Mr. Coffee, Rival, Oster </a:t>
            </a:r>
            <a:pPr indent="0" marL="0">
              <a:buNone/>
            </a:pPr>
            <a:r>
              <a:rPr lang="en-US" sz="1600" dirty="0">
                <a:solidFill>
                  <a:srgbClr val="B9C2CF"/>
                </a:solidFill>
                <a:latin typeface="Calibri" pitchFamily="34" charset="0"/>
                <a:ea typeface="Calibri" pitchFamily="34" charset="-122"/>
                <a:cs typeface="Calibri" pitchFamily="34" charset="-120"/>
              </a:rPr>
              <a:t>— and other radiant quartz tower heaters that ignited bedding, drapery, or clothing.</a:t>
            </a:r>
            <a:endParaRPr lang="en-US" sz="1600" dirty="0"/>
          </a:p>
        </p:txBody>
      </p:sp>
      <p:sp>
        <p:nvSpPr>
          <p:cNvPr id="9" name="Text 7"/>
          <p:cNvSpPr/>
          <p:nvPr/>
        </p:nvSpPr>
        <p:spPr>
          <a:xfrm>
            <a:off x="548640" y="4754880"/>
            <a:ext cx="7315200" cy="1280160"/>
          </a:xfrm>
          <a:prstGeom prst="rect">
            <a:avLst/>
          </a:prstGeom>
          <a:noFill/>
          <a:ln/>
        </p:spPr>
        <p:txBody>
          <a:bodyPr wrap="square" lIns="0" tIns="0" rIns="0" bIns="0" rtlCol="0" anchor="ctr"/>
          <a:lstStyle/>
          <a:p>
            <a:pPr indent="0" marL="0">
              <a:buNone/>
            </a:pPr>
            <a:r>
              <a:rPr lang="en-US" sz="1400" i="1" dirty="0">
                <a:solidFill>
                  <a:srgbClr val="A8B5C5"/>
                </a:solidFill>
                <a:latin typeface="Calibri" pitchFamily="34" charset="0"/>
                <a:ea typeface="Calibri" pitchFamily="34" charset="-122"/>
                <a:cs typeface="Calibri" pitchFamily="34" charset="-120"/>
              </a:rPr>
              <a:t>$58.65M verdict in Shinedling v. Sunbeam Products ($46.92M net after apportionment). Same demonstratives. Same experts. Same playbook. Ready to deploy in your case.</a:t>
            </a:r>
            <a:endParaRPr lang="en-US" sz="1400" dirty="0"/>
          </a:p>
        </p:txBody>
      </p:sp>
      <p:sp>
        <p:nvSpPr>
          <p:cNvPr id="10" name="Shape 8"/>
          <p:cNvSpPr/>
          <p:nvPr/>
        </p:nvSpPr>
        <p:spPr>
          <a:xfrm>
            <a:off x="8321040" y="3520440"/>
            <a:ext cx="3291840" cy="2560320"/>
          </a:xfrm>
          <a:prstGeom prst="roundRect">
            <a:avLst>
              <a:gd name="adj" fmla="val 2143"/>
            </a:avLst>
          </a:prstGeom>
          <a:solidFill>
            <a:srgbClr val="20303F"/>
          </a:solidFill>
          <a:ln w="12700">
            <a:solidFill>
              <a:srgbClr val="E07A24"/>
            </a:solidFill>
            <a:prstDash val="solid"/>
          </a:ln>
        </p:spPr>
      </p:sp>
      <p:sp>
        <p:nvSpPr>
          <p:cNvPr id="11" name="Text 9"/>
          <p:cNvSpPr/>
          <p:nvPr/>
        </p:nvSpPr>
        <p:spPr>
          <a:xfrm>
            <a:off x="8503920" y="3657600"/>
            <a:ext cx="2926080" cy="274320"/>
          </a:xfrm>
          <a:prstGeom prst="rect">
            <a:avLst/>
          </a:prstGeom>
          <a:noFill/>
          <a:ln/>
        </p:spPr>
        <p:txBody>
          <a:bodyPr wrap="square" lIns="0" tIns="0" rIns="0" bIns="0" rtlCol="0" anchor="ctr"/>
          <a:lstStyle/>
          <a:p>
            <a:pPr indent="0" marL="0">
              <a:buNone/>
            </a:pPr>
            <a:r>
              <a:rPr lang="en-US" sz="1000" b="1" spc="300" kern="0" dirty="0">
                <a:solidFill>
                  <a:srgbClr val="E07A24"/>
                </a:solidFill>
                <a:latin typeface="Trebuchet MS" pitchFamily="34" charset="0"/>
                <a:ea typeface="Trebuchet MS" pitchFamily="34" charset="-122"/>
                <a:cs typeface="Trebuchet MS" pitchFamily="34" charset="-120"/>
              </a:rPr>
              <a:t>SUNBEAM BRAND FAMILY</a:t>
            </a:r>
            <a:endParaRPr lang="en-US" sz="1000" dirty="0"/>
          </a:p>
        </p:txBody>
      </p:sp>
      <p:sp>
        <p:nvSpPr>
          <p:cNvPr id="12" name="Text 10"/>
          <p:cNvSpPr/>
          <p:nvPr/>
        </p:nvSpPr>
        <p:spPr>
          <a:xfrm>
            <a:off x="8503920" y="3977640"/>
            <a:ext cx="2926080" cy="1691640"/>
          </a:xfrm>
          <a:prstGeom prst="rect">
            <a:avLst/>
          </a:prstGeom>
          <a:noFill/>
          <a:ln/>
        </p:spPr>
        <p:txBody>
          <a:bodyPr wrap="square" lIns="0" tIns="0" rIns="0" bIns="0" rtlCol="0" anchor="ctr"/>
          <a:lstStyle/>
          <a:p>
            <a:pPr indent="0" marL="0">
              <a:spcAft>
                <a:spcPts val="400"/>
              </a:spcAft>
              <a:buNone/>
            </a:pPr>
            <a:r>
              <a:rPr lang="en-US" sz="1300" dirty="0">
                <a:solidFill>
                  <a:srgbClr val="FFFFFF"/>
                </a:solidFill>
                <a:latin typeface="Calibri" pitchFamily="34" charset="0"/>
                <a:ea typeface="Calibri" pitchFamily="34" charset="-122"/>
                <a:cs typeface="Calibri" pitchFamily="34" charset="-120"/>
              </a:rPr>
              <a:t>Holmes  •  Sunbeam</a:t>
            </a:r>
            <a:endParaRPr lang="en-US" sz="1300" dirty="0"/>
          </a:p>
          <a:p>
            <a:pPr indent="0" marL="0">
              <a:spcAft>
                <a:spcPts val="400"/>
              </a:spcAft>
              <a:buNone/>
            </a:pPr>
            <a:r>
              <a:rPr lang="en-US" sz="1300" dirty="0">
                <a:solidFill>
                  <a:srgbClr val="FFFFFF"/>
                </a:solidFill>
                <a:latin typeface="Calibri" pitchFamily="34" charset="0"/>
                <a:ea typeface="Calibri" pitchFamily="34" charset="-122"/>
                <a:cs typeface="Calibri" pitchFamily="34" charset="-120"/>
              </a:rPr>
              <a:t>Patton  •  Bionaire</a:t>
            </a:r>
            <a:endParaRPr lang="en-US" sz="1300" dirty="0"/>
          </a:p>
          <a:p>
            <a:pPr indent="0" marL="0">
              <a:spcAft>
                <a:spcPts val="400"/>
              </a:spcAft>
              <a:buNone/>
            </a:pPr>
            <a:r>
              <a:rPr lang="en-US" sz="1300" dirty="0">
                <a:solidFill>
                  <a:srgbClr val="FFFFFF"/>
                </a:solidFill>
                <a:latin typeface="Calibri" pitchFamily="34" charset="0"/>
                <a:ea typeface="Calibri" pitchFamily="34" charset="-122"/>
                <a:cs typeface="Calibri" pitchFamily="34" charset="-120"/>
              </a:rPr>
              <a:t>Mr. Coffee  •  Rival</a:t>
            </a:r>
            <a:endParaRPr lang="en-US" sz="1300" dirty="0"/>
          </a:p>
          <a:p>
            <a:pPr indent="0" marL="0">
              <a:spcAft>
                <a:spcPts val="400"/>
              </a:spcAft>
              <a:buNone/>
            </a:pPr>
            <a:r>
              <a:rPr lang="en-US" sz="1300" dirty="0">
                <a:solidFill>
                  <a:srgbClr val="FFFFFF"/>
                </a:solidFill>
                <a:latin typeface="Calibri" pitchFamily="34" charset="0"/>
                <a:ea typeface="Calibri" pitchFamily="34" charset="-122"/>
                <a:cs typeface="Calibri" pitchFamily="34" charset="-120"/>
              </a:rPr>
              <a:t>Oster  •  Crock-Pot</a:t>
            </a:r>
            <a:endParaRPr lang="en-US" sz="1300" dirty="0"/>
          </a:p>
          <a:p>
            <a:pPr indent="0" marL="0">
              <a:spcAft>
                <a:spcPts val="400"/>
              </a:spcAft>
              <a:buNone/>
            </a:pPr>
            <a:r>
              <a:rPr lang="en-US" sz="1300" dirty="0">
                <a:solidFill>
                  <a:srgbClr val="FFFFFF"/>
                </a:solidFill>
                <a:latin typeface="Calibri" pitchFamily="34" charset="0"/>
                <a:ea typeface="Calibri" pitchFamily="34" charset="-122"/>
                <a:cs typeface="Calibri" pitchFamily="34" charset="-120"/>
              </a:rPr>
              <a:t>Coleman  •  FoodSaver</a:t>
            </a:r>
            <a:endParaRPr lang="en-US" sz="1300" dirty="0"/>
          </a:p>
        </p:txBody>
      </p:sp>
      <p:sp>
        <p:nvSpPr>
          <p:cNvPr id="13" name="Text 11"/>
          <p:cNvSpPr/>
          <p:nvPr/>
        </p:nvSpPr>
        <p:spPr>
          <a:xfrm>
            <a:off x="8503920" y="5715000"/>
            <a:ext cx="2926080" cy="274320"/>
          </a:xfrm>
          <a:prstGeom prst="rect">
            <a:avLst/>
          </a:prstGeom>
          <a:noFill/>
          <a:ln/>
        </p:spPr>
        <p:txBody>
          <a:bodyPr wrap="square" lIns="0" tIns="0" rIns="0" bIns="0" rtlCol="0" anchor="ctr"/>
          <a:lstStyle/>
          <a:p>
            <a:pPr indent="0" marL="0">
              <a:buNone/>
            </a:pPr>
            <a:r>
              <a:rPr lang="en-US" sz="900" i="1" dirty="0">
                <a:solidFill>
                  <a:srgbClr val="8FA0B5"/>
                </a:solidFill>
                <a:latin typeface="Calibri" pitchFamily="34" charset="0"/>
                <a:ea typeface="Calibri" pitchFamily="34" charset="-122"/>
                <a:cs typeface="Calibri" pitchFamily="34" charset="-120"/>
              </a:rPr>
              <a:t>(Newell Brands subsidiaries)</a:t>
            </a:r>
            <a:endParaRPr lang="en-US" sz="900" dirty="0"/>
          </a:p>
        </p:txBody>
      </p:sp>
      <p:sp>
        <p:nvSpPr>
          <p:cNvPr id="14" name="Shape 12"/>
          <p:cNvSpPr/>
          <p:nvPr/>
        </p:nvSpPr>
        <p:spPr>
          <a:xfrm>
            <a:off x="0" y="6400800"/>
            <a:ext cx="12188952" cy="457200"/>
          </a:xfrm>
          <a:prstGeom prst="rect">
            <a:avLst/>
          </a:prstGeom>
          <a:solidFill>
            <a:srgbClr val="11181F"/>
          </a:solidFill>
          <a:ln w="12700">
            <a:solidFill>
              <a:srgbClr val="11181F"/>
            </a:solidFill>
            <a:prstDash val="solid"/>
          </a:ln>
        </p:spPr>
      </p:sp>
      <p:sp>
        <p:nvSpPr>
          <p:cNvPr id="15" name="Text 13"/>
          <p:cNvSpPr/>
          <p:nvPr/>
        </p:nvSpPr>
        <p:spPr>
          <a:xfrm>
            <a:off x="548640" y="6446520"/>
            <a:ext cx="8229600" cy="201168"/>
          </a:xfrm>
          <a:prstGeom prst="rect">
            <a:avLst/>
          </a:prstGeom>
          <a:noFill/>
          <a:ln/>
        </p:spPr>
        <p:txBody>
          <a:bodyPr wrap="square" lIns="0" tIns="0" rIns="0" bIns="0" rtlCol="0" anchor="ctr"/>
          <a:lstStyle/>
          <a:p>
            <a:pPr indent="0" marL="0">
              <a:buNone/>
            </a:pPr>
            <a:r>
              <a:rPr lang="en-US" sz="1000" b="1" spc="300" kern="0" dirty="0">
                <a:solidFill>
                  <a:srgbClr val="FFFFFF"/>
                </a:solidFill>
                <a:latin typeface="Trebuchet MS" pitchFamily="34" charset="0"/>
                <a:ea typeface="Trebuchet MS" pitchFamily="34" charset="-122"/>
                <a:cs typeface="Trebuchet MS" pitchFamily="34" charset="-120"/>
              </a:rPr>
              <a:t>THE HOMAMPOUR LAW FIRM, PC  •  ARASH HOMAMPOUR, FOUNDING PARTNER</a:t>
            </a:r>
            <a:endParaRPr lang="en-US" sz="1000" dirty="0"/>
          </a:p>
        </p:txBody>
      </p:sp>
      <p:sp>
        <p:nvSpPr>
          <p:cNvPr id="16" name="Text 14"/>
          <p:cNvSpPr/>
          <p:nvPr/>
        </p:nvSpPr>
        <p:spPr>
          <a:xfrm>
            <a:off x="548640" y="6647688"/>
            <a:ext cx="10972800" cy="182880"/>
          </a:xfrm>
          <a:prstGeom prst="rect">
            <a:avLst/>
          </a:prstGeom>
          <a:noFill/>
          <a:ln/>
        </p:spPr>
        <p:txBody>
          <a:bodyPr wrap="square" lIns="0" tIns="0" rIns="0" bIns="0" rtlCol="0" anchor="ctr"/>
          <a:lstStyle/>
          <a:p>
            <a:pPr indent="0" marL="0">
              <a:buNone/>
            </a:pPr>
            <a:r>
              <a:rPr lang="en-US" sz="900" dirty="0">
                <a:solidFill>
                  <a:srgbClr val="B9C2CF"/>
                </a:solidFill>
                <a:latin typeface="Calibri" pitchFamily="34" charset="0"/>
                <a:ea typeface="Calibri" pitchFamily="34" charset="-122"/>
                <a:cs typeface="Calibri" pitchFamily="34" charset="-120"/>
              </a:rPr>
              <a:t>(323) 252-7921  •  arash@homampour.com  •  homampour.com</a:t>
            </a:r>
            <a:endParaRPr lang="en-US" sz="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1A2332"/>
        </a:solidFill>
      </p:bgPr>
    </p:bg>
    <p:spTree>
      <p:nvGrpSpPr>
        <p:cNvPr id="1" name=""/>
        <p:cNvGrpSpPr/>
        <p:nvPr/>
      </p:nvGrpSpPr>
      <p:grpSpPr>
        <a:xfrm>
          <a:off x="0" y="0"/>
          <a:ext cx="0" cy="0"/>
          <a:chOff x="0" y="0"/>
          <a:chExt cx="0" cy="0"/>
        </a:xfrm>
      </p:grpSpPr>
      <p:sp>
        <p:nvSpPr>
          <p:cNvPr id="2" name="Shape 0"/>
          <p:cNvSpPr/>
          <p:nvPr/>
        </p:nvSpPr>
        <p:spPr>
          <a:xfrm>
            <a:off x="0" y="0"/>
            <a:ext cx="12188952" cy="164592"/>
          </a:xfrm>
          <a:prstGeom prst="rect">
            <a:avLst/>
          </a:prstGeom>
          <a:solidFill>
            <a:srgbClr val="E6B339"/>
          </a:solidFill>
          <a:ln w="12700">
            <a:solidFill>
              <a:srgbClr val="E6B339"/>
            </a:solidFill>
            <a:prstDash val="solid"/>
          </a:ln>
        </p:spPr>
      </p:sp>
      <p:sp>
        <p:nvSpPr>
          <p:cNvPr id="3" name="Text 1"/>
          <p:cNvSpPr/>
          <p:nvPr/>
        </p:nvSpPr>
        <p:spPr>
          <a:xfrm>
            <a:off x="548640" y="2194560"/>
            <a:ext cx="10972800" cy="365760"/>
          </a:xfrm>
          <a:prstGeom prst="rect">
            <a:avLst/>
          </a:prstGeom>
          <a:noFill/>
          <a:ln/>
        </p:spPr>
        <p:txBody>
          <a:bodyPr wrap="square" lIns="0" tIns="0" rIns="0" bIns="0" rtlCol="0" anchor="ctr"/>
          <a:lstStyle/>
          <a:p>
            <a:pPr indent="0" marL="0">
              <a:buNone/>
            </a:pPr>
            <a:r>
              <a:rPr lang="en-US" sz="1400" b="1" spc="600" kern="0" dirty="0">
                <a:solidFill>
                  <a:srgbClr val="E6B339"/>
                </a:solidFill>
                <a:latin typeface="Trebuchet MS" pitchFamily="34" charset="0"/>
                <a:ea typeface="Trebuchet MS" pitchFamily="34" charset="-122"/>
                <a:cs typeface="Trebuchet MS" pitchFamily="34" charset="-120"/>
              </a:rPr>
              <a:t>PART TWO</a:t>
            </a:r>
            <a:endParaRPr lang="en-US" sz="1400" dirty="0"/>
          </a:p>
        </p:txBody>
      </p:sp>
      <p:sp>
        <p:nvSpPr>
          <p:cNvPr id="4" name="Text 2"/>
          <p:cNvSpPr/>
          <p:nvPr/>
        </p:nvSpPr>
        <p:spPr>
          <a:xfrm>
            <a:off x="548640" y="2606040"/>
            <a:ext cx="10972800" cy="1097280"/>
          </a:xfrm>
          <a:prstGeom prst="rect">
            <a:avLst/>
          </a:prstGeom>
          <a:noFill/>
          <a:ln/>
        </p:spPr>
        <p:txBody>
          <a:bodyPr wrap="square" lIns="0" tIns="0" rIns="0" bIns="0" rtlCol="0" anchor="ctr"/>
          <a:lstStyle/>
          <a:p>
            <a:pPr indent="0" marL="0">
              <a:buNone/>
            </a:pPr>
            <a:r>
              <a:rPr lang="en-US" sz="7200" b="1" dirty="0">
                <a:solidFill>
                  <a:srgbClr val="FFFFFF"/>
                </a:solidFill>
                <a:latin typeface="Trebuchet MS" pitchFamily="34" charset="0"/>
                <a:ea typeface="Trebuchet MS" pitchFamily="34" charset="-122"/>
                <a:cs typeface="Trebuchet MS" pitchFamily="34" charset="-120"/>
              </a:rPr>
              <a:t>IN THEIR OWN WORDS</a:t>
            </a:r>
            <a:endParaRPr lang="en-US" sz="7200" dirty="0"/>
          </a:p>
        </p:txBody>
      </p:sp>
      <p:sp>
        <p:nvSpPr>
          <p:cNvPr id="5" name="Shape 3"/>
          <p:cNvSpPr/>
          <p:nvPr/>
        </p:nvSpPr>
        <p:spPr>
          <a:xfrm>
            <a:off x="548640" y="3794760"/>
            <a:ext cx="1463040" cy="54864"/>
          </a:xfrm>
          <a:prstGeom prst="rect">
            <a:avLst/>
          </a:prstGeom>
          <a:solidFill>
            <a:srgbClr val="E6B339"/>
          </a:solidFill>
          <a:ln w="12700">
            <a:solidFill>
              <a:srgbClr val="E6B339"/>
            </a:solidFill>
            <a:prstDash val="solid"/>
          </a:ln>
        </p:spPr>
      </p:sp>
      <p:sp>
        <p:nvSpPr>
          <p:cNvPr id="6" name="Text 4"/>
          <p:cNvSpPr/>
          <p:nvPr/>
        </p:nvSpPr>
        <p:spPr>
          <a:xfrm>
            <a:off x="548640" y="3977640"/>
            <a:ext cx="10972800" cy="822960"/>
          </a:xfrm>
          <a:prstGeom prst="rect">
            <a:avLst/>
          </a:prstGeom>
          <a:noFill/>
          <a:ln/>
        </p:spPr>
        <p:txBody>
          <a:bodyPr wrap="square" lIns="0" tIns="0" rIns="0" bIns="0" rtlCol="0" anchor="ctr"/>
          <a:lstStyle/>
          <a:p>
            <a:pPr indent="0" marL="0">
              <a:buNone/>
            </a:pPr>
            <a:r>
              <a:rPr lang="en-US" sz="2000" i="1" dirty="0">
                <a:solidFill>
                  <a:srgbClr val="C9D3DE"/>
                </a:solidFill>
                <a:latin typeface="Calibri" pitchFamily="34" charset="0"/>
                <a:ea typeface="Calibri" pitchFamily="34" charset="-122"/>
                <a:cs typeface="Calibri" pitchFamily="34" charset="-120"/>
              </a:rPr>
              <a:t>The defense will tell the jury the heater was safe. The manufacturer already told you it wasn't.</a:t>
            </a:r>
            <a:endParaRPr lang="en-US" sz="2000" dirty="0"/>
          </a:p>
        </p:txBody>
      </p:sp>
      <p:sp>
        <p:nvSpPr>
          <p:cNvPr id="7" name="Text 5"/>
          <p:cNvSpPr/>
          <p:nvPr/>
        </p:nvSpPr>
        <p:spPr>
          <a:xfrm>
            <a:off x="10972800" y="6446520"/>
            <a:ext cx="1097280" cy="201168"/>
          </a:xfrm>
          <a:prstGeom prst="rect">
            <a:avLst/>
          </a:prstGeom>
          <a:noFill/>
          <a:ln/>
        </p:spPr>
        <p:txBody>
          <a:bodyPr wrap="square" lIns="0" tIns="0" rIns="0" bIns="0" rtlCol="0" anchor="ctr"/>
          <a:lstStyle/>
          <a:p>
            <a:pPr algn="r" indent="0" marL="0">
              <a:buNone/>
            </a:pPr>
            <a:r>
              <a:rPr lang="en-US" sz="900" dirty="0">
                <a:solidFill>
                  <a:srgbClr val="B9C2CF"/>
                </a:solidFill>
                <a:latin typeface="Calibri" pitchFamily="34" charset="0"/>
                <a:ea typeface="Calibri" pitchFamily="34" charset="-122"/>
                <a:cs typeface="Calibri" pitchFamily="34" charset="-120"/>
              </a:rPr>
              <a:t>10 / 25</a:t>
            </a:r>
            <a:endParaRPr lang="en-US"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4F1EC"/>
        </a:solidFill>
      </p:bgPr>
    </p:bg>
    <p:spTree>
      <p:nvGrpSpPr>
        <p:cNvPr id="1" name=""/>
        <p:cNvGrpSpPr/>
        <p:nvPr/>
      </p:nvGrpSpPr>
      <p:grpSpPr>
        <a:xfrm>
          <a:off x="0" y="0"/>
          <a:ext cx="0" cy="0"/>
          <a:chOff x="0" y="0"/>
          <a:chExt cx="0" cy="0"/>
        </a:xfrm>
      </p:grpSpPr>
      <p:sp>
        <p:nvSpPr>
          <p:cNvPr id="2" name="Shape 0"/>
          <p:cNvSpPr/>
          <p:nvPr/>
        </p:nvSpPr>
        <p:spPr>
          <a:xfrm>
            <a:off x="0" y="0"/>
            <a:ext cx="12188952" cy="164592"/>
          </a:xfrm>
          <a:prstGeom prst="rect">
            <a:avLst/>
          </a:prstGeom>
          <a:solidFill>
            <a:srgbClr val="E6B339"/>
          </a:solidFill>
          <a:ln w="12700">
            <a:solidFill>
              <a:srgbClr val="E6B339"/>
            </a:solidFill>
            <a:prstDash val="solid"/>
          </a:ln>
        </p:spPr>
      </p:sp>
      <p:sp>
        <p:nvSpPr>
          <p:cNvPr id="3" name="Text 1"/>
          <p:cNvSpPr/>
          <p:nvPr/>
        </p:nvSpPr>
        <p:spPr>
          <a:xfrm>
            <a:off x="548640" y="292608"/>
            <a:ext cx="11064240" cy="274320"/>
          </a:xfrm>
          <a:prstGeom prst="rect">
            <a:avLst/>
          </a:prstGeom>
          <a:noFill/>
          <a:ln/>
        </p:spPr>
        <p:txBody>
          <a:bodyPr wrap="square" lIns="0" tIns="0" rIns="0" bIns="0" rtlCol="0" anchor="ctr"/>
          <a:lstStyle/>
          <a:p>
            <a:pPr indent="0" marL="0">
              <a:buNone/>
            </a:pPr>
            <a:r>
              <a:rPr lang="en-US" sz="1100" b="1" spc="400" kern="0" dirty="0">
                <a:solidFill>
                  <a:srgbClr val="E6B339"/>
                </a:solidFill>
                <a:latin typeface="Trebuchet MS" pitchFamily="34" charset="0"/>
                <a:ea typeface="Trebuchet MS" pitchFamily="34" charset="-122"/>
                <a:cs typeface="Trebuchet MS" pitchFamily="34" charset="-120"/>
              </a:rPr>
              <a:t>EXHIBIT — HOLMES HQH307 OWNER'S GUIDE</a:t>
            </a:r>
            <a:endParaRPr lang="en-US" sz="1100" dirty="0"/>
          </a:p>
        </p:txBody>
      </p:sp>
      <p:sp>
        <p:nvSpPr>
          <p:cNvPr id="4" name="Text 2"/>
          <p:cNvSpPr/>
          <p:nvPr/>
        </p:nvSpPr>
        <p:spPr>
          <a:xfrm>
            <a:off x="548640" y="566928"/>
            <a:ext cx="11064240" cy="731520"/>
          </a:xfrm>
          <a:prstGeom prst="rect">
            <a:avLst/>
          </a:prstGeom>
          <a:noFill/>
          <a:ln/>
        </p:spPr>
        <p:txBody>
          <a:bodyPr wrap="square" lIns="0" tIns="0" rIns="0" bIns="0" rtlCol="0" anchor="t">
            <a:normAutofit/>
          </a:bodyPr>
          <a:lstStyle/>
          <a:p>
            <a:pPr indent="0" marL="0">
              <a:buNone/>
            </a:pPr>
            <a:r>
              <a:rPr lang="en-US" sz="2600" b="1" dirty="0">
                <a:solidFill>
                  <a:srgbClr val="0F1822"/>
                </a:solidFill>
                <a:latin typeface="Trebuchet MS" pitchFamily="34" charset="0"/>
                <a:ea typeface="Trebuchet MS" pitchFamily="34" charset="-122"/>
                <a:cs typeface="Trebuchet MS" pitchFamily="34" charset="-120"/>
              </a:rPr>
              <a:t>"AUTO SAFETY SHUT-OFF WITH INSTANT TIP-OVER PROTECTION."</a:t>
            </a:r>
            <a:endParaRPr lang="en-US" sz="2600" dirty="0"/>
          </a:p>
        </p:txBody>
      </p:sp>
      <p:pic>
        <p:nvPicPr>
          <p:cNvPr id="5" name="Image 0" descr="/home/user/workspace/space_heater_kit/img62.png">    </p:cNvPr>
          <p:cNvPicPr>
            <a:picLocks noChangeAspect="1"/>
          </p:cNvPicPr>
          <p:nvPr/>
        </p:nvPicPr>
        <p:blipFill>
          <a:blip r:embed="rId1"/>
          <a:srcRect l="0" r="0" t="0" b="0"/>
          <a:stretch/>
        </p:blipFill>
        <p:spPr>
          <a:xfrm>
            <a:off x="548640" y="1691640"/>
            <a:ext cx="7498080" cy="4526280"/>
          </a:xfrm>
          <a:prstGeom prst="rect">
            <a:avLst/>
          </a:prstGeom>
        </p:spPr>
      </p:pic>
      <p:sp>
        <p:nvSpPr>
          <p:cNvPr id="6" name="Shape 3"/>
          <p:cNvSpPr/>
          <p:nvPr/>
        </p:nvSpPr>
        <p:spPr>
          <a:xfrm>
            <a:off x="8183880" y="1554480"/>
            <a:ext cx="3456432" cy="4663440"/>
          </a:xfrm>
          <a:prstGeom prst="roundRect">
            <a:avLst>
              <a:gd name="adj" fmla="val 1587"/>
            </a:avLst>
          </a:prstGeom>
          <a:solidFill>
            <a:srgbClr val="FFFFFF"/>
          </a:solidFill>
          <a:ln w="12700">
            <a:solidFill>
              <a:srgbClr val="D6D1C7"/>
            </a:solidFill>
            <a:prstDash val="solid"/>
          </a:ln>
        </p:spPr>
      </p:sp>
      <p:sp>
        <p:nvSpPr>
          <p:cNvPr id="7" name="Text 4"/>
          <p:cNvSpPr/>
          <p:nvPr/>
        </p:nvSpPr>
        <p:spPr>
          <a:xfrm>
            <a:off x="8366760" y="1737360"/>
            <a:ext cx="3108960" cy="274320"/>
          </a:xfrm>
          <a:prstGeom prst="rect">
            <a:avLst/>
          </a:prstGeom>
          <a:noFill/>
          <a:ln/>
        </p:spPr>
        <p:txBody>
          <a:bodyPr wrap="square" lIns="0" tIns="0" rIns="0" bIns="0" rtlCol="0" anchor="ctr"/>
          <a:lstStyle/>
          <a:p>
            <a:pPr indent="0" marL="0">
              <a:buNone/>
            </a:pPr>
            <a:r>
              <a:rPr lang="en-US" sz="1000" b="1" spc="300" kern="0" dirty="0">
                <a:solidFill>
                  <a:srgbClr val="C8321C"/>
                </a:solidFill>
                <a:latin typeface="Trebuchet MS" pitchFamily="34" charset="0"/>
                <a:ea typeface="Trebuchet MS" pitchFamily="34" charset="-122"/>
                <a:cs typeface="Trebuchet MS" pitchFamily="34" charset="-120"/>
              </a:rPr>
              <a:t>THE DEFENSE WILL ARGUE</a:t>
            </a:r>
            <a:endParaRPr lang="en-US" sz="1000" dirty="0"/>
          </a:p>
        </p:txBody>
      </p:sp>
      <p:sp>
        <p:nvSpPr>
          <p:cNvPr id="8" name="Text 5"/>
          <p:cNvSpPr/>
          <p:nvPr/>
        </p:nvSpPr>
        <p:spPr>
          <a:xfrm>
            <a:off x="8366760" y="2057400"/>
            <a:ext cx="3108960" cy="1371600"/>
          </a:xfrm>
          <a:prstGeom prst="rect">
            <a:avLst/>
          </a:prstGeom>
          <a:noFill/>
          <a:ln/>
        </p:spPr>
        <p:txBody>
          <a:bodyPr wrap="square" lIns="0" tIns="0" rIns="0" bIns="0" rtlCol="0" anchor="ctr"/>
          <a:lstStyle/>
          <a:p>
            <a:pPr indent="0" marL="0">
              <a:buNone/>
            </a:pPr>
            <a:r>
              <a:rPr lang="en-US" sz="1300" i="1" dirty="0">
                <a:solidFill>
                  <a:srgbClr val="0F1822"/>
                </a:solidFill>
                <a:latin typeface="Calibri" pitchFamily="34" charset="0"/>
                <a:ea typeface="Calibri" pitchFamily="34" charset="-122"/>
                <a:cs typeface="Calibri" pitchFamily="34" charset="-120"/>
              </a:rPr>
              <a:t>"The user should have known not to put bedding near the heater."</a:t>
            </a:r>
            <a:endParaRPr lang="en-US" sz="1300" dirty="0"/>
          </a:p>
        </p:txBody>
      </p:sp>
      <p:sp>
        <p:nvSpPr>
          <p:cNvPr id="9" name="Shape 6"/>
          <p:cNvSpPr/>
          <p:nvPr/>
        </p:nvSpPr>
        <p:spPr>
          <a:xfrm>
            <a:off x="8366760" y="3611880"/>
            <a:ext cx="3108960" cy="18288"/>
          </a:xfrm>
          <a:prstGeom prst="rect">
            <a:avLst/>
          </a:prstGeom>
          <a:solidFill>
            <a:srgbClr val="D6D1C7"/>
          </a:solidFill>
          <a:ln w="12700">
            <a:solidFill>
              <a:srgbClr val="D6D1C7"/>
            </a:solidFill>
            <a:prstDash val="solid"/>
          </a:ln>
        </p:spPr>
      </p:sp>
      <p:sp>
        <p:nvSpPr>
          <p:cNvPr id="10" name="Text 7"/>
          <p:cNvSpPr/>
          <p:nvPr/>
        </p:nvSpPr>
        <p:spPr>
          <a:xfrm>
            <a:off x="8366760" y="3840480"/>
            <a:ext cx="3108960" cy="274320"/>
          </a:xfrm>
          <a:prstGeom prst="rect">
            <a:avLst/>
          </a:prstGeom>
          <a:noFill/>
          <a:ln/>
        </p:spPr>
        <p:txBody>
          <a:bodyPr wrap="square" lIns="0" tIns="0" rIns="0" bIns="0" rtlCol="0" anchor="ctr"/>
          <a:lstStyle/>
          <a:p>
            <a:pPr indent="0" marL="0">
              <a:buNone/>
            </a:pPr>
            <a:r>
              <a:rPr lang="en-US" sz="1000" b="1" spc="300" kern="0" dirty="0">
                <a:solidFill>
                  <a:srgbClr val="3FA9A1"/>
                </a:solidFill>
                <a:latin typeface="Trebuchet MS" pitchFamily="34" charset="0"/>
                <a:ea typeface="Trebuchet MS" pitchFamily="34" charset="-122"/>
                <a:cs typeface="Trebuchet MS" pitchFamily="34" charset="-120"/>
              </a:rPr>
              <a:t>THE EXHIBIT REPLIES</a:t>
            </a:r>
            <a:endParaRPr lang="en-US" sz="1000" dirty="0"/>
          </a:p>
        </p:txBody>
      </p:sp>
      <p:sp>
        <p:nvSpPr>
          <p:cNvPr id="11" name="Text 8"/>
          <p:cNvSpPr/>
          <p:nvPr/>
        </p:nvSpPr>
        <p:spPr>
          <a:xfrm>
            <a:off x="8366760" y="4160520"/>
            <a:ext cx="3108960" cy="1920240"/>
          </a:xfrm>
          <a:prstGeom prst="rect">
            <a:avLst/>
          </a:prstGeom>
          <a:noFill/>
          <a:ln/>
        </p:spPr>
        <p:txBody>
          <a:bodyPr wrap="square" lIns="0" tIns="0" rIns="0" bIns="0" rtlCol="0" anchor="ctr"/>
          <a:lstStyle/>
          <a:p>
            <a:pPr indent="0" marL="0">
              <a:buNone/>
            </a:pPr>
            <a:r>
              <a:rPr lang="en-US" sz="1200" dirty="0">
                <a:solidFill>
                  <a:srgbClr val="0F1822"/>
                </a:solidFill>
                <a:latin typeface="Calibri" pitchFamily="34" charset="0"/>
                <a:ea typeface="Calibri" pitchFamily="34" charset="-122"/>
                <a:cs typeface="Calibri" pitchFamily="34" charset="-120"/>
              </a:rPr>
              <a:t>Holmes told the consumer the heater would shut itself off in a "potential overheat situation." This unit didn't. That is a manufacturer's broken promise — not user error.</a:t>
            </a:r>
            <a:endParaRPr lang="en-US" sz="1200" dirty="0"/>
          </a:p>
        </p:txBody>
      </p:sp>
      <p:sp>
        <p:nvSpPr>
          <p:cNvPr id="12" name="Shape 9"/>
          <p:cNvSpPr/>
          <p:nvPr/>
        </p:nvSpPr>
        <p:spPr>
          <a:xfrm>
            <a:off x="0" y="6400800"/>
            <a:ext cx="12188952" cy="457200"/>
          </a:xfrm>
          <a:prstGeom prst="rect">
            <a:avLst/>
          </a:prstGeom>
          <a:solidFill>
            <a:srgbClr val="1A2332"/>
          </a:solidFill>
          <a:ln w="12700">
            <a:solidFill>
              <a:srgbClr val="1A2332"/>
            </a:solidFill>
            <a:prstDash val="solid"/>
          </a:ln>
        </p:spPr>
      </p:sp>
      <p:sp>
        <p:nvSpPr>
          <p:cNvPr id="13" name="Text 10"/>
          <p:cNvSpPr/>
          <p:nvPr/>
        </p:nvSpPr>
        <p:spPr>
          <a:xfrm>
            <a:off x="548640" y="6446520"/>
            <a:ext cx="5486400" cy="201168"/>
          </a:xfrm>
          <a:prstGeom prst="rect">
            <a:avLst/>
          </a:prstGeom>
          <a:noFill/>
          <a:ln/>
        </p:spPr>
        <p:txBody>
          <a:bodyPr wrap="square" lIns="0" tIns="0" rIns="0" bIns="0" rtlCol="0" anchor="ctr"/>
          <a:lstStyle/>
          <a:p>
            <a:pPr indent="0" marL="0">
              <a:buNone/>
            </a:pPr>
            <a:r>
              <a:rPr lang="en-US" sz="1000" b="1" spc="300" kern="0" dirty="0">
                <a:solidFill>
                  <a:srgbClr val="FFFFFF"/>
                </a:solidFill>
                <a:latin typeface="Trebuchet MS" pitchFamily="34" charset="0"/>
                <a:ea typeface="Trebuchet MS" pitchFamily="34" charset="-122"/>
                <a:cs typeface="Trebuchet MS" pitchFamily="34" charset="-120"/>
              </a:rPr>
              <a:t>THE HOMAMPOUR LAW FIRM, PC</a:t>
            </a:r>
            <a:endParaRPr lang="en-US" sz="1000" dirty="0"/>
          </a:p>
        </p:txBody>
      </p:sp>
      <p:sp>
        <p:nvSpPr>
          <p:cNvPr id="14" name="Text 11"/>
          <p:cNvSpPr/>
          <p:nvPr/>
        </p:nvSpPr>
        <p:spPr>
          <a:xfrm>
            <a:off x="548640" y="6647688"/>
            <a:ext cx="10972800" cy="182880"/>
          </a:xfrm>
          <a:prstGeom prst="rect">
            <a:avLst/>
          </a:prstGeom>
          <a:noFill/>
          <a:ln/>
        </p:spPr>
        <p:txBody>
          <a:bodyPr wrap="square" lIns="0" tIns="0" rIns="0" bIns="0" rtlCol="0" anchor="ctr"/>
          <a:lstStyle/>
          <a:p>
            <a:pPr indent="0" marL="0">
              <a:buNone/>
            </a:pPr>
            <a:r>
              <a:rPr lang="en-US" sz="900" dirty="0">
                <a:solidFill>
                  <a:srgbClr val="B9C2CF"/>
                </a:solidFill>
                <a:latin typeface="Calibri" pitchFamily="34" charset="0"/>
                <a:ea typeface="Calibri" pitchFamily="34" charset="-122"/>
                <a:cs typeface="Calibri" pitchFamily="34" charset="-120"/>
              </a:rPr>
              <a:t>15303 Ventura Blvd, Suite 1450, Sherman Oaks, CA 91436  •  (323) 252-7921  •  homampour.com</a:t>
            </a:r>
            <a:endParaRPr lang="en-US" sz="900" dirty="0"/>
          </a:p>
        </p:txBody>
      </p:sp>
      <p:sp>
        <p:nvSpPr>
          <p:cNvPr id="15" name="Text 12"/>
          <p:cNvSpPr/>
          <p:nvPr/>
        </p:nvSpPr>
        <p:spPr>
          <a:xfrm>
            <a:off x="10972800" y="6446520"/>
            <a:ext cx="1097280" cy="201168"/>
          </a:xfrm>
          <a:prstGeom prst="rect">
            <a:avLst/>
          </a:prstGeom>
          <a:noFill/>
          <a:ln/>
        </p:spPr>
        <p:txBody>
          <a:bodyPr wrap="square" lIns="0" tIns="0" rIns="0" bIns="0" rtlCol="0" anchor="ctr"/>
          <a:lstStyle/>
          <a:p>
            <a:pPr algn="r" indent="0" marL="0">
              <a:buNone/>
            </a:pPr>
            <a:r>
              <a:rPr lang="en-US" sz="900" dirty="0">
                <a:solidFill>
                  <a:srgbClr val="B9C2CF"/>
                </a:solidFill>
                <a:latin typeface="Calibri" pitchFamily="34" charset="0"/>
                <a:ea typeface="Calibri" pitchFamily="34" charset="-122"/>
                <a:cs typeface="Calibri" pitchFamily="34" charset="-120"/>
              </a:rPr>
              <a:t>11 / 25</a:t>
            </a:r>
            <a:endParaRPr lang="en-US"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4F1EC"/>
        </a:solidFill>
      </p:bgPr>
    </p:bg>
    <p:spTree>
      <p:nvGrpSpPr>
        <p:cNvPr id="1" name=""/>
        <p:cNvGrpSpPr/>
        <p:nvPr/>
      </p:nvGrpSpPr>
      <p:grpSpPr>
        <a:xfrm>
          <a:off x="0" y="0"/>
          <a:ext cx="0" cy="0"/>
          <a:chOff x="0" y="0"/>
          <a:chExt cx="0" cy="0"/>
        </a:xfrm>
      </p:grpSpPr>
      <p:sp>
        <p:nvSpPr>
          <p:cNvPr id="2" name="Shape 0"/>
          <p:cNvSpPr/>
          <p:nvPr/>
        </p:nvSpPr>
        <p:spPr>
          <a:xfrm>
            <a:off x="0" y="0"/>
            <a:ext cx="12188952" cy="164592"/>
          </a:xfrm>
          <a:prstGeom prst="rect">
            <a:avLst/>
          </a:prstGeom>
          <a:solidFill>
            <a:srgbClr val="E6B339"/>
          </a:solidFill>
          <a:ln w="12700">
            <a:solidFill>
              <a:srgbClr val="E6B339"/>
            </a:solidFill>
            <a:prstDash val="solid"/>
          </a:ln>
        </p:spPr>
      </p:sp>
      <p:sp>
        <p:nvSpPr>
          <p:cNvPr id="3" name="Text 1"/>
          <p:cNvSpPr/>
          <p:nvPr/>
        </p:nvSpPr>
        <p:spPr>
          <a:xfrm>
            <a:off x="548640" y="292608"/>
            <a:ext cx="11064240" cy="274320"/>
          </a:xfrm>
          <a:prstGeom prst="rect">
            <a:avLst/>
          </a:prstGeom>
          <a:noFill/>
          <a:ln/>
        </p:spPr>
        <p:txBody>
          <a:bodyPr wrap="square" lIns="0" tIns="0" rIns="0" bIns="0" rtlCol="0" anchor="ctr"/>
          <a:lstStyle/>
          <a:p>
            <a:pPr indent="0" marL="0">
              <a:buNone/>
            </a:pPr>
            <a:r>
              <a:rPr lang="en-US" sz="1100" b="1" spc="400" kern="0" dirty="0">
                <a:solidFill>
                  <a:srgbClr val="E6B339"/>
                </a:solidFill>
                <a:latin typeface="Trebuchet MS" pitchFamily="34" charset="0"/>
                <a:ea typeface="Trebuchet MS" pitchFamily="34" charset="-122"/>
                <a:cs typeface="Trebuchet MS" pitchFamily="34" charset="-120"/>
              </a:rPr>
              <a:t>EXHIBIT — HOLMES HQH369 "FAMILYSAFE"</a:t>
            </a:r>
            <a:endParaRPr lang="en-US" sz="1100" dirty="0"/>
          </a:p>
        </p:txBody>
      </p:sp>
      <p:sp>
        <p:nvSpPr>
          <p:cNvPr id="4" name="Text 2"/>
          <p:cNvSpPr/>
          <p:nvPr/>
        </p:nvSpPr>
        <p:spPr>
          <a:xfrm>
            <a:off x="548640" y="566928"/>
            <a:ext cx="11064240" cy="731520"/>
          </a:xfrm>
          <a:prstGeom prst="rect">
            <a:avLst/>
          </a:prstGeom>
          <a:noFill/>
          <a:ln/>
        </p:spPr>
        <p:txBody>
          <a:bodyPr wrap="square" lIns="0" tIns="0" rIns="0" bIns="0" rtlCol="0" anchor="t">
            <a:normAutofit/>
          </a:bodyPr>
          <a:lstStyle/>
          <a:p>
            <a:pPr indent="0" marL="0">
              <a:buNone/>
            </a:pPr>
            <a:r>
              <a:rPr lang="en-US" sz="2600" b="1" dirty="0">
                <a:solidFill>
                  <a:srgbClr val="0F1822"/>
                </a:solidFill>
                <a:latin typeface="Trebuchet MS" pitchFamily="34" charset="0"/>
                <a:ea typeface="Trebuchet MS" pitchFamily="34" charset="-122"/>
                <a:cs typeface="Trebuchet MS" pitchFamily="34" charset="-120"/>
              </a:rPr>
              <a:t>"SafetyMax™ Invisible Contact Sensor." Marketed as family-safe.</a:t>
            </a:r>
            <a:endParaRPr lang="en-US" sz="2600" dirty="0"/>
          </a:p>
        </p:txBody>
      </p:sp>
      <p:pic>
        <p:nvPicPr>
          <p:cNvPr id="5" name="Image 0" descr="/home/user/workspace/space_heater_kit/img87.png">    </p:cNvPr>
          <p:cNvPicPr>
            <a:picLocks noChangeAspect="1"/>
          </p:cNvPicPr>
          <p:nvPr/>
        </p:nvPicPr>
        <p:blipFill>
          <a:blip r:embed="rId1"/>
          <a:srcRect l="0" r="0" t="0" b="0"/>
          <a:stretch/>
        </p:blipFill>
        <p:spPr>
          <a:xfrm>
            <a:off x="548640" y="1691640"/>
            <a:ext cx="7498080" cy="4526280"/>
          </a:xfrm>
          <a:prstGeom prst="rect">
            <a:avLst/>
          </a:prstGeom>
        </p:spPr>
      </p:pic>
      <p:sp>
        <p:nvSpPr>
          <p:cNvPr id="6" name="Shape 3"/>
          <p:cNvSpPr/>
          <p:nvPr/>
        </p:nvSpPr>
        <p:spPr>
          <a:xfrm>
            <a:off x="8183880" y="1554480"/>
            <a:ext cx="3456432" cy="4663440"/>
          </a:xfrm>
          <a:prstGeom prst="roundRect">
            <a:avLst>
              <a:gd name="adj" fmla="val 1587"/>
            </a:avLst>
          </a:prstGeom>
          <a:solidFill>
            <a:srgbClr val="FFFFFF"/>
          </a:solidFill>
          <a:ln w="12700">
            <a:solidFill>
              <a:srgbClr val="D6D1C7"/>
            </a:solidFill>
            <a:prstDash val="solid"/>
          </a:ln>
        </p:spPr>
      </p:sp>
      <p:sp>
        <p:nvSpPr>
          <p:cNvPr id="7" name="Text 4"/>
          <p:cNvSpPr/>
          <p:nvPr/>
        </p:nvSpPr>
        <p:spPr>
          <a:xfrm>
            <a:off x="8366760" y="1737360"/>
            <a:ext cx="3108960" cy="274320"/>
          </a:xfrm>
          <a:prstGeom prst="rect">
            <a:avLst/>
          </a:prstGeom>
          <a:noFill/>
          <a:ln/>
        </p:spPr>
        <p:txBody>
          <a:bodyPr wrap="square" lIns="0" tIns="0" rIns="0" bIns="0" rtlCol="0" anchor="ctr"/>
          <a:lstStyle/>
          <a:p>
            <a:pPr indent="0" marL="0">
              <a:buNone/>
            </a:pPr>
            <a:r>
              <a:rPr lang="en-US" sz="1000" b="1" spc="300" kern="0" dirty="0">
                <a:solidFill>
                  <a:srgbClr val="C8321C"/>
                </a:solidFill>
                <a:latin typeface="Trebuchet MS" pitchFamily="34" charset="0"/>
                <a:ea typeface="Trebuchet MS" pitchFamily="34" charset="-122"/>
                <a:cs typeface="Trebuchet MS" pitchFamily="34" charset="-120"/>
              </a:rPr>
              <a:t>THE MARKETING</a:t>
            </a:r>
            <a:endParaRPr lang="en-US" sz="1000" dirty="0"/>
          </a:p>
        </p:txBody>
      </p:sp>
      <p:sp>
        <p:nvSpPr>
          <p:cNvPr id="8" name="Text 5"/>
          <p:cNvSpPr/>
          <p:nvPr/>
        </p:nvSpPr>
        <p:spPr>
          <a:xfrm>
            <a:off x="8366760" y="2057400"/>
            <a:ext cx="3108960" cy="1554480"/>
          </a:xfrm>
          <a:prstGeom prst="rect">
            <a:avLst/>
          </a:prstGeom>
          <a:noFill/>
          <a:ln/>
        </p:spPr>
        <p:txBody>
          <a:bodyPr wrap="square" lIns="0" tIns="0" rIns="0" bIns="0" rtlCol="0" anchor="ctr"/>
          <a:lstStyle/>
          <a:p>
            <a:pPr indent="0" marL="0">
              <a:buNone/>
            </a:pPr>
            <a:r>
              <a:rPr lang="en-US" sz="1300" i="1" dirty="0">
                <a:solidFill>
                  <a:srgbClr val="0F1822"/>
                </a:solidFill>
                <a:latin typeface="Calibri" pitchFamily="34" charset="0"/>
                <a:ea typeface="Calibri" pitchFamily="34" charset="-122"/>
                <a:cs typeface="Calibri" pitchFamily="34" charset="-120"/>
              </a:rPr>
              <a:t>"FamilySafe™" — a brand name chosen to make a parent believe the heater is safe to use in a child's bedroom.</a:t>
            </a:r>
            <a:endParaRPr lang="en-US" sz="1300" dirty="0"/>
          </a:p>
        </p:txBody>
      </p:sp>
      <p:sp>
        <p:nvSpPr>
          <p:cNvPr id="9" name="Shape 6"/>
          <p:cNvSpPr/>
          <p:nvPr/>
        </p:nvSpPr>
        <p:spPr>
          <a:xfrm>
            <a:off x="8366760" y="3749040"/>
            <a:ext cx="3108960" cy="18288"/>
          </a:xfrm>
          <a:prstGeom prst="rect">
            <a:avLst/>
          </a:prstGeom>
          <a:solidFill>
            <a:srgbClr val="D6D1C7"/>
          </a:solidFill>
          <a:ln w="12700">
            <a:solidFill>
              <a:srgbClr val="D6D1C7"/>
            </a:solidFill>
            <a:prstDash val="solid"/>
          </a:ln>
        </p:spPr>
      </p:sp>
      <p:sp>
        <p:nvSpPr>
          <p:cNvPr id="10" name="Text 7"/>
          <p:cNvSpPr/>
          <p:nvPr/>
        </p:nvSpPr>
        <p:spPr>
          <a:xfrm>
            <a:off x="8366760" y="3931920"/>
            <a:ext cx="3108960" cy="274320"/>
          </a:xfrm>
          <a:prstGeom prst="rect">
            <a:avLst/>
          </a:prstGeom>
          <a:noFill/>
          <a:ln/>
        </p:spPr>
        <p:txBody>
          <a:bodyPr wrap="square" lIns="0" tIns="0" rIns="0" bIns="0" rtlCol="0" anchor="ctr"/>
          <a:lstStyle/>
          <a:p>
            <a:pPr indent="0" marL="0">
              <a:buNone/>
            </a:pPr>
            <a:r>
              <a:rPr lang="en-US" sz="1000" b="1" spc="300" kern="0" dirty="0">
                <a:solidFill>
                  <a:srgbClr val="3FA9A1"/>
                </a:solidFill>
                <a:latin typeface="Trebuchet MS" pitchFamily="34" charset="0"/>
                <a:ea typeface="Trebuchet MS" pitchFamily="34" charset="-122"/>
                <a:cs typeface="Trebuchet MS" pitchFamily="34" charset="-120"/>
              </a:rPr>
              <a:t>THE REALITY</a:t>
            </a:r>
            <a:endParaRPr lang="en-US" sz="1000" dirty="0"/>
          </a:p>
        </p:txBody>
      </p:sp>
      <p:sp>
        <p:nvSpPr>
          <p:cNvPr id="11" name="Text 8"/>
          <p:cNvSpPr/>
          <p:nvPr/>
        </p:nvSpPr>
        <p:spPr>
          <a:xfrm>
            <a:off x="8366760" y="4251960"/>
            <a:ext cx="3108960" cy="1828800"/>
          </a:xfrm>
          <a:prstGeom prst="rect">
            <a:avLst/>
          </a:prstGeom>
          <a:noFill/>
          <a:ln/>
        </p:spPr>
        <p:txBody>
          <a:bodyPr wrap="square" lIns="0" tIns="0" rIns="0" bIns="0" rtlCol="0" anchor="ctr"/>
          <a:lstStyle/>
          <a:p>
            <a:pPr indent="0" marL="0">
              <a:buNone/>
            </a:pPr>
            <a:r>
              <a:rPr lang="en-US" sz="1200" dirty="0">
                <a:solidFill>
                  <a:srgbClr val="0F1822"/>
                </a:solidFill>
                <a:latin typeface="Calibri" pitchFamily="34" charset="0"/>
                <a:ea typeface="Calibri" pitchFamily="34" charset="-122"/>
                <a:cs typeface="Calibri" pitchFamily="34" charset="-120"/>
              </a:rPr>
              <a:t>"Certain lightweight materials may not break the invisible beam and shut off the heater." Buried on page two. The branding promised safety the sensor cannot deliver.</a:t>
            </a:r>
            <a:endParaRPr lang="en-US" sz="1200" dirty="0"/>
          </a:p>
        </p:txBody>
      </p:sp>
      <p:sp>
        <p:nvSpPr>
          <p:cNvPr id="12" name="Shape 9"/>
          <p:cNvSpPr/>
          <p:nvPr/>
        </p:nvSpPr>
        <p:spPr>
          <a:xfrm>
            <a:off x="0" y="6400800"/>
            <a:ext cx="12188952" cy="457200"/>
          </a:xfrm>
          <a:prstGeom prst="rect">
            <a:avLst/>
          </a:prstGeom>
          <a:solidFill>
            <a:srgbClr val="1A2332"/>
          </a:solidFill>
          <a:ln w="12700">
            <a:solidFill>
              <a:srgbClr val="1A2332"/>
            </a:solidFill>
            <a:prstDash val="solid"/>
          </a:ln>
        </p:spPr>
      </p:sp>
      <p:sp>
        <p:nvSpPr>
          <p:cNvPr id="13" name="Text 10"/>
          <p:cNvSpPr/>
          <p:nvPr/>
        </p:nvSpPr>
        <p:spPr>
          <a:xfrm>
            <a:off x="548640" y="6446520"/>
            <a:ext cx="5486400" cy="201168"/>
          </a:xfrm>
          <a:prstGeom prst="rect">
            <a:avLst/>
          </a:prstGeom>
          <a:noFill/>
          <a:ln/>
        </p:spPr>
        <p:txBody>
          <a:bodyPr wrap="square" lIns="0" tIns="0" rIns="0" bIns="0" rtlCol="0" anchor="ctr"/>
          <a:lstStyle/>
          <a:p>
            <a:pPr indent="0" marL="0">
              <a:buNone/>
            </a:pPr>
            <a:r>
              <a:rPr lang="en-US" sz="1000" b="1" spc="300" kern="0" dirty="0">
                <a:solidFill>
                  <a:srgbClr val="FFFFFF"/>
                </a:solidFill>
                <a:latin typeface="Trebuchet MS" pitchFamily="34" charset="0"/>
                <a:ea typeface="Trebuchet MS" pitchFamily="34" charset="-122"/>
                <a:cs typeface="Trebuchet MS" pitchFamily="34" charset="-120"/>
              </a:rPr>
              <a:t>THE HOMAMPOUR LAW FIRM, PC</a:t>
            </a:r>
            <a:endParaRPr lang="en-US" sz="1000" dirty="0"/>
          </a:p>
        </p:txBody>
      </p:sp>
      <p:sp>
        <p:nvSpPr>
          <p:cNvPr id="14" name="Text 11"/>
          <p:cNvSpPr/>
          <p:nvPr/>
        </p:nvSpPr>
        <p:spPr>
          <a:xfrm>
            <a:off x="548640" y="6647688"/>
            <a:ext cx="10972800" cy="182880"/>
          </a:xfrm>
          <a:prstGeom prst="rect">
            <a:avLst/>
          </a:prstGeom>
          <a:noFill/>
          <a:ln/>
        </p:spPr>
        <p:txBody>
          <a:bodyPr wrap="square" lIns="0" tIns="0" rIns="0" bIns="0" rtlCol="0" anchor="ctr"/>
          <a:lstStyle/>
          <a:p>
            <a:pPr indent="0" marL="0">
              <a:buNone/>
            </a:pPr>
            <a:r>
              <a:rPr lang="en-US" sz="900" dirty="0">
                <a:solidFill>
                  <a:srgbClr val="B9C2CF"/>
                </a:solidFill>
                <a:latin typeface="Calibri" pitchFamily="34" charset="0"/>
                <a:ea typeface="Calibri" pitchFamily="34" charset="-122"/>
                <a:cs typeface="Calibri" pitchFamily="34" charset="-120"/>
              </a:rPr>
              <a:t>15303 Ventura Blvd, Suite 1450, Sherman Oaks, CA 91436  •  (323) 252-7921  •  homampour.com</a:t>
            </a:r>
            <a:endParaRPr lang="en-US" sz="900" dirty="0"/>
          </a:p>
        </p:txBody>
      </p:sp>
      <p:sp>
        <p:nvSpPr>
          <p:cNvPr id="15" name="Text 12"/>
          <p:cNvSpPr/>
          <p:nvPr/>
        </p:nvSpPr>
        <p:spPr>
          <a:xfrm>
            <a:off x="10972800" y="6446520"/>
            <a:ext cx="1097280" cy="201168"/>
          </a:xfrm>
          <a:prstGeom prst="rect">
            <a:avLst/>
          </a:prstGeom>
          <a:noFill/>
          <a:ln/>
        </p:spPr>
        <p:txBody>
          <a:bodyPr wrap="square" lIns="0" tIns="0" rIns="0" bIns="0" rtlCol="0" anchor="ctr"/>
          <a:lstStyle/>
          <a:p>
            <a:pPr algn="r" indent="0" marL="0">
              <a:buNone/>
            </a:pPr>
            <a:r>
              <a:rPr lang="en-US" sz="900" dirty="0">
                <a:solidFill>
                  <a:srgbClr val="B9C2CF"/>
                </a:solidFill>
                <a:latin typeface="Calibri" pitchFamily="34" charset="0"/>
                <a:ea typeface="Calibri" pitchFamily="34" charset="-122"/>
                <a:cs typeface="Calibri" pitchFamily="34" charset="-120"/>
              </a:rPr>
              <a:t>12 / 25</a:t>
            </a:r>
            <a:endParaRPr lang="en-US" sz="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1A2332"/>
        </a:solidFill>
      </p:bgPr>
    </p:bg>
    <p:spTree>
      <p:nvGrpSpPr>
        <p:cNvPr id="1" name=""/>
        <p:cNvGrpSpPr/>
        <p:nvPr/>
      </p:nvGrpSpPr>
      <p:grpSpPr>
        <a:xfrm>
          <a:off x="0" y="0"/>
          <a:ext cx="0" cy="0"/>
          <a:chOff x="0" y="0"/>
          <a:chExt cx="0" cy="0"/>
        </a:xfrm>
      </p:grpSpPr>
      <p:sp>
        <p:nvSpPr>
          <p:cNvPr id="2" name="Shape 0"/>
          <p:cNvSpPr/>
          <p:nvPr/>
        </p:nvSpPr>
        <p:spPr>
          <a:xfrm>
            <a:off x="0" y="0"/>
            <a:ext cx="12188952" cy="164592"/>
          </a:xfrm>
          <a:prstGeom prst="rect">
            <a:avLst/>
          </a:prstGeom>
          <a:solidFill>
            <a:srgbClr val="E07A24"/>
          </a:solidFill>
          <a:ln w="12700">
            <a:solidFill>
              <a:srgbClr val="E07A24"/>
            </a:solidFill>
            <a:prstDash val="solid"/>
          </a:ln>
        </p:spPr>
      </p:sp>
      <p:sp>
        <p:nvSpPr>
          <p:cNvPr id="3" name="Text 1"/>
          <p:cNvSpPr/>
          <p:nvPr/>
        </p:nvSpPr>
        <p:spPr>
          <a:xfrm>
            <a:off x="548640" y="2194560"/>
            <a:ext cx="10972800" cy="365760"/>
          </a:xfrm>
          <a:prstGeom prst="rect">
            <a:avLst/>
          </a:prstGeom>
          <a:noFill/>
          <a:ln/>
        </p:spPr>
        <p:txBody>
          <a:bodyPr wrap="square" lIns="0" tIns="0" rIns="0" bIns="0" rtlCol="0" anchor="ctr"/>
          <a:lstStyle/>
          <a:p>
            <a:pPr indent="0" marL="0">
              <a:buNone/>
            </a:pPr>
            <a:r>
              <a:rPr lang="en-US" sz="1400" b="1" spc="600" kern="0" dirty="0">
                <a:solidFill>
                  <a:srgbClr val="E07A24"/>
                </a:solidFill>
                <a:latin typeface="Trebuchet MS" pitchFamily="34" charset="0"/>
                <a:ea typeface="Trebuchet MS" pitchFamily="34" charset="-122"/>
                <a:cs typeface="Trebuchet MS" pitchFamily="34" charset="-120"/>
              </a:rPr>
              <a:t>PART THREE</a:t>
            </a:r>
            <a:endParaRPr lang="en-US" sz="1400" dirty="0"/>
          </a:p>
        </p:txBody>
      </p:sp>
      <p:sp>
        <p:nvSpPr>
          <p:cNvPr id="4" name="Text 2"/>
          <p:cNvSpPr/>
          <p:nvPr/>
        </p:nvSpPr>
        <p:spPr>
          <a:xfrm>
            <a:off x="548640" y="2606040"/>
            <a:ext cx="10972800" cy="1097280"/>
          </a:xfrm>
          <a:prstGeom prst="rect">
            <a:avLst/>
          </a:prstGeom>
          <a:noFill/>
          <a:ln/>
        </p:spPr>
        <p:txBody>
          <a:bodyPr wrap="square" lIns="0" tIns="0" rIns="0" bIns="0" rtlCol="0" anchor="ctr"/>
          <a:lstStyle/>
          <a:p>
            <a:pPr indent="0" marL="0">
              <a:buNone/>
            </a:pPr>
            <a:r>
              <a:rPr lang="en-US" sz="8000" b="1" dirty="0">
                <a:solidFill>
                  <a:srgbClr val="FFFFFF"/>
                </a:solidFill>
                <a:latin typeface="Trebuchet MS" pitchFamily="34" charset="0"/>
                <a:ea typeface="Trebuchet MS" pitchFamily="34" charset="-122"/>
                <a:cs typeface="Trebuchet MS" pitchFamily="34" charset="-120"/>
              </a:rPr>
              <a:t>THE ARGUMENT</a:t>
            </a:r>
            <a:endParaRPr lang="en-US" sz="8000" dirty="0"/>
          </a:p>
        </p:txBody>
      </p:sp>
      <p:sp>
        <p:nvSpPr>
          <p:cNvPr id="5" name="Shape 3"/>
          <p:cNvSpPr/>
          <p:nvPr/>
        </p:nvSpPr>
        <p:spPr>
          <a:xfrm>
            <a:off x="548640" y="3703320"/>
            <a:ext cx="1463040" cy="54864"/>
          </a:xfrm>
          <a:prstGeom prst="rect">
            <a:avLst/>
          </a:prstGeom>
          <a:solidFill>
            <a:srgbClr val="E07A24"/>
          </a:solidFill>
          <a:ln w="12700">
            <a:solidFill>
              <a:srgbClr val="E07A24"/>
            </a:solidFill>
            <a:prstDash val="solid"/>
          </a:ln>
        </p:spPr>
      </p:sp>
      <p:sp>
        <p:nvSpPr>
          <p:cNvPr id="6" name="Text 4"/>
          <p:cNvSpPr/>
          <p:nvPr/>
        </p:nvSpPr>
        <p:spPr>
          <a:xfrm>
            <a:off x="548640" y="3886200"/>
            <a:ext cx="10972800" cy="640080"/>
          </a:xfrm>
          <a:prstGeom prst="rect">
            <a:avLst/>
          </a:prstGeom>
          <a:noFill/>
          <a:ln/>
        </p:spPr>
        <p:txBody>
          <a:bodyPr wrap="square" lIns="0" tIns="0" rIns="0" bIns="0" rtlCol="0" anchor="ctr"/>
          <a:lstStyle/>
          <a:p>
            <a:pPr indent="0" marL="0">
              <a:buNone/>
            </a:pPr>
            <a:r>
              <a:rPr lang="en-US" sz="2200" i="1" dirty="0">
                <a:solidFill>
                  <a:srgbClr val="C9D3DE"/>
                </a:solidFill>
                <a:latin typeface="Calibri" pitchFamily="34" charset="0"/>
                <a:ea typeface="Calibri" pitchFamily="34" charset="-122"/>
                <a:cs typeface="Calibri" pitchFamily="34" charset="-120"/>
              </a:rPr>
              <a:t>The frame that won Shinedling. The frame that wins your case.</a:t>
            </a:r>
            <a:endParaRPr lang="en-US" sz="2200" dirty="0"/>
          </a:p>
        </p:txBody>
      </p:sp>
      <p:sp>
        <p:nvSpPr>
          <p:cNvPr id="7" name="Text 5"/>
          <p:cNvSpPr/>
          <p:nvPr/>
        </p:nvSpPr>
        <p:spPr>
          <a:xfrm>
            <a:off x="10972800" y="6446520"/>
            <a:ext cx="1097280" cy="201168"/>
          </a:xfrm>
          <a:prstGeom prst="rect">
            <a:avLst/>
          </a:prstGeom>
          <a:noFill/>
          <a:ln/>
        </p:spPr>
        <p:txBody>
          <a:bodyPr wrap="square" lIns="0" tIns="0" rIns="0" bIns="0" rtlCol="0" anchor="ctr"/>
          <a:lstStyle/>
          <a:p>
            <a:pPr algn="r" indent="0" marL="0">
              <a:buNone/>
            </a:pPr>
            <a:r>
              <a:rPr lang="en-US" sz="900" dirty="0">
                <a:solidFill>
                  <a:srgbClr val="B9C2CF"/>
                </a:solidFill>
                <a:latin typeface="Calibri" pitchFamily="34" charset="0"/>
                <a:ea typeface="Calibri" pitchFamily="34" charset="-122"/>
                <a:cs typeface="Calibri" pitchFamily="34" charset="-120"/>
              </a:rPr>
              <a:t>13 / 25</a:t>
            </a:r>
            <a:endParaRPr lang="en-US" sz="9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4F1EC"/>
        </a:solidFill>
      </p:bgPr>
    </p:bg>
    <p:spTree>
      <p:nvGrpSpPr>
        <p:cNvPr id="1" name=""/>
        <p:cNvGrpSpPr/>
        <p:nvPr/>
      </p:nvGrpSpPr>
      <p:grpSpPr>
        <a:xfrm>
          <a:off x="0" y="0"/>
          <a:ext cx="0" cy="0"/>
          <a:chOff x="0" y="0"/>
          <a:chExt cx="0" cy="0"/>
        </a:xfrm>
      </p:grpSpPr>
      <p:sp>
        <p:nvSpPr>
          <p:cNvPr id="2" name="Shape 0"/>
          <p:cNvSpPr/>
          <p:nvPr/>
        </p:nvSpPr>
        <p:spPr>
          <a:xfrm>
            <a:off x="0" y="0"/>
            <a:ext cx="12188952" cy="164592"/>
          </a:xfrm>
          <a:prstGeom prst="rect">
            <a:avLst/>
          </a:prstGeom>
          <a:solidFill>
            <a:srgbClr val="E07A24"/>
          </a:solidFill>
          <a:ln w="12700">
            <a:solidFill>
              <a:srgbClr val="E07A24"/>
            </a:solidFill>
            <a:prstDash val="solid"/>
          </a:ln>
        </p:spPr>
      </p:sp>
      <p:sp>
        <p:nvSpPr>
          <p:cNvPr id="3" name="Text 1"/>
          <p:cNvSpPr/>
          <p:nvPr/>
        </p:nvSpPr>
        <p:spPr>
          <a:xfrm>
            <a:off x="548640" y="292608"/>
            <a:ext cx="11064240" cy="274320"/>
          </a:xfrm>
          <a:prstGeom prst="rect">
            <a:avLst/>
          </a:prstGeom>
          <a:noFill/>
          <a:ln/>
        </p:spPr>
        <p:txBody>
          <a:bodyPr wrap="square" lIns="0" tIns="0" rIns="0" bIns="0" rtlCol="0" anchor="ctr"/>
          <a:lstStyle/>
          <a:p>
            <a:pPr indent="0" marL="0">
              <a:buNone/>
            </a:pPr>
            <a:r>
              <a:rPr lang="en-US" sz="1100" b="1" spc="400" kern="0" dirty="0">
                <a:solidFill>
                  <a:srgbClr val="E07A24"/>
                </a:solidFill>
                <a:latin typeface="Trebuchet MS" pitchFamily="34" charset="0"/>
                <a:ea typeface="Trebuchet MS" pitchFamily="34" charset="-122"/>
                <a:cs typeface="Trebuchet MS" pitchFamily="34" charset="-120"/>
              </a:rPr>
              <a:t>LEGAL FRAMEWORK</a:t>
            </a:r>
            <a:endParaRPr lang="en-US" sz="1100" dirty="0"/>
          </a:p>
        </p:txBody>
      </p:sp>
      <p:sp>
        <p:nvSpPr>
          <p:cNvPr id="4" name="Text 2"/>
          <p:cNvSpPr/>
          <p:nvPr/>
        </p:nvSpPr>
        <p:spPr>
          <a:xfrm>
            <a:off x="548640" y="566928"/>
            <a:ext cx="11064240" cy="731520"/>
          </a:xfrm>
          <a:prstGeom prst="rect">
            <a:avLst/>
          </a:prstGeom>
          <a:noFill/>
          <a:ln/>
        </p:spPr>
        <p:txBody>
          <a:bodyPr wrap="square" lIns="0" tIns="0" rIns="0" bIns="0" rtlCol="0" anchor="t">
            <a:normAutofit/>
          </a:bodyPr>
          <a:lstStyle/>
          <a:p>
            <a:pPr indent="0" marL="0">
              <a:buNone/>
            </a:pPr>
            <a:r>
              <a:rPr lang="en-US" sz="2600" b="1" dirty="0">
                <a:solidFill>
                  <a:srgbClr val="0F1822"/>
                </a:solidFill>
                <a:latin typeface="Trebuchet MS" pitchFamily="34" charset="0"/>
                <a:ea typeface="Trebuchet MS" pitchFamily="34" charset="-122"/>
                <a:cs typeface="Trebuchet MS" pitchFamily="34" charset="-120"/>
              </a:rPr>
              <a:t>Strict products liability — California consumer expectations test.</a:t>
            </a:r>
            <a:endParaRPr lang="en-US" sz="2600" dirty="0"/>
          </a:p>
        </p:txBody>
      </p:sp>
      <p:sp>
        <p:nvSpPr>
          <p:cNvPr id="5" name="Shape 3"/>
          <p:cNvSpPr/>
          <p:nvPr/>
        </p:nvSpPr>
        <p:spPr>
          <a:xfrm>
            <a:off x="548640" y="1554480"/>
            <a:ext cx="3657600" cy="4572000"/>
          </a:xfrm>
          <a:prstGeom prst="roundRect">
            <a:avLst>
              <a:gd name="adj" fmla="val 1500"/>
            </a:avLst>
          </a:prstGeom>
          <a:solidFill>
            <a:srgbClr val="FFFFFF"/>
          </a:solidFill>
          <a:ln w="12700">
            <a:solidFill>
              <a:srgbClr val="D6D1C7"/>
            </a:solidFill>
            <a:prstDash val="solid"/>
          </a:ln>
        </p:spPr>
      </p:sp>
      <p:sp>
        <p:nvSpPr>
          <p:cNvPr id="6" name="Text 4"/>
          <p:cNvSpPr/>
          <p:nvPr/>
        </p:nvSpPr>
        <p:spPr>
          <a:xfrm>
            <a:off x="822960" y="1691640"/>
            <a:ext cx="914400" cy="502920"/>
          </a:xfrm>
          <a:prstGeom prst="rect">
            <a:avLst/>
          </a:prstGeom>
          <a:noFill/>
          <a:ln/>
        </p:spPr>
        <p:txBody>
          <a:bodyPr wrap="square" lIns="0" tIns="0" rIns="0" bIns="0" rtlCol="0" anchor="ctr"/>
          <a:lstStyle/>
          <a:p>
            <a:pPr indent="0" marL="0">
              <a:buNone/>
            </a:pPr>
            <a:r>
              <a:rPr lang="en-US" sz="3000" b="1" dirty="0">
                <a:solidFill>
                  <a:srgbClr val="E07A24"/>
                </a:solidFill>
                <a:latin typeface="Trebuchet MS" pitchFamily="34" charset="0"/>
                <a:ea typeface="Trebuchet MS" pitchFamily="34" charset="-122"/>
                <a:cs typeface="Trebuchet MS" pitchFamily="34" charset="-120"/>
              </a:rPr>
              <a:t>01</a:t>
            </a:r>
            <a:endParaRPr lang="en-US" sz="3000" dirty="0"/>
          </a:p>
        </p:txBody>
      </p:sp>
      <p:sp>
        <p:nvSpPr>
          <p:cNvPr id="7" name="Text 5"/>
          <p:cNvSpPr/>
          <p:nvPr/>
        </p:nvSpPr>
        <p:spPr>
          <a:xfrm>
            <a:off x="822960" y="2331720"/>
            <a:ext cx="3108960" cy="411480"/>
          </a:xfrm>
          <a:prstGeom prst="rect">
            <a:avLst/>
          </a:prstGeom>
          <a:noFill/>
          <a:ln/>
        </p:spPr>
        <p:txBody>
          <a:bodyPr wrap="square" lIns="0" tIns="0" rIns="0" bIns="0" rtlCol="0" anchor="ctr"/>
          <a:lstStyle/>
          <a:p>
            <a:pPr indent="0" marL="0">
              <a:buNone/>
            </a:pPr>
            <a:r>
              <a:rPr lang="en-US" sz="1600" b="1" spc="100" kern="0" dirty="0">
                <a:solidFill>
                  <a:srgbClr val="0F1822"/>
                </a:solidFill>
                <a:latin typeface="Trebuchet MS" pitchFamily="34" charset="0"/>
                <a:ea typeface="Trebuchet MS" pitchFamily="34" charset="-122"/>
                <a:cs typeface="Trebuchet MS" pitchFamily="34" charset="-120"/>
              </a:rPr>
              <a:t>DESIGN DEFECT</a:t>
            </a:r>
            <a:endParaRPr lang="en-US" sz="1600" dirty="0"/>
          </a:p>
        </p:txBody>
      </p:sp>
      <p:sp>
        <p:nvSpPr>
          <p:cNvPr id="8" name="Text 6"/>
          <p:cNvSpPr/>
          <p:nvPr/>
        </p:nvSpPr>
        <p:spPr>
          <a:xfrm>
            <a:off x="822960" y="2788920"/>
            <a:ext cx="3108960" cy="3246120"/>
          </a:xfrm>
          <a:prstGeom prst="rect">
            <a:avLst/>
          </a:prstGeom>
          <a:noFill/>
          <a:ln/>
        </p:spPr>
        <p:txBody>
          <a:bodyPr wrap="square" lIns="0" tIns="0" rIns="0" bIns="0" rtlCol="0" anchor="ctr"/>
          <a:lstStyle/>
          <a:p>
            <a:pPr indent="0" marL="0">
              <a:buNone/>
            </a:pPr>
            <a:r>
              <a:rPr lang="en-US" sz="1250" dirty="0">
                <a:solidFill>
                  <a:srgbClr val="0F1822"/>
                </a:solidFill>
                <a:latin typeface="Calibri" pitchFamily="34" charset="0"/>
                <a:ea typeface="Calibri" pitchFamily="34" charset="-122"/>
                <a:cs typeface="Calibri" pitchFamily="34" charset="-120"/>
              </a:rPr>
              <a:t>A radiant quartz heater that reaches 1,200° F at the grille fails the consumer expectations test as a matter of common sense. A reasonable buyer does not expect a household appliance sold for bedroom use to ignite a blanket.</a:t>
            </a:r>
            <a:endParaRPr lang="en-US" sz="1250" dirty="0"/>
          </a:p>
        </p:txBody>
      </p:sp>
      <p:sp>
        <p:nvSpPr>
          <p:cNvPr id="9" name="Shape 7"/>
          <p:cNvSpPr/>
          <p:nvPr/>
        </p:nvSpPr>
        <p:spPr>
          <a:xfrm>
            <a:off x="4389120" y="1554480"/>
            <a:ext cx="3657600" cy="4572000"/>
          </a:xfrm>
          <a:prstGeom prst="roundRect">
            <a:avLst>
              <a:gd name="adj" fmla="val 1500"/>
            </a:avLst>
          </a:prstGeom>
          <a:solidFill>
            <a:srgbClr val="FFFFFF"/>
          </a:solidFill>
          <a:ln w="12700">
            <a:solidFill>
              <a:srgbClr val="D6D1C7"/>
            </a:solidFill>
            <a:prstDash val="solid"/>
          </a:ln>
        </p:spPr>
      </p:sp>
      <p:sp>
        <p:nvSpPr>
          <p:cNvPr id="10" name="Text 8"/>
          <p:cNvSpPr/>
          <p:nvPr/>
        </p:nvSpPr>
        <p:spPr>
          <a:xfrm>
            <a:off x="4663440" y="1691640"/>
            <a:ext cx="914400" cy="502920"/>
          </a:xfrm>
          <a:prstGeom prst="rect">
            <a:avLst/>
          </a:prstGeom>
          <a:noFill/>
          <a:ln/>
        </p:spPr>
        <p:txBody>
          <a:bodyPr wrap="square" lIns="0" tIns="0" rIns="0" bIns="0" rtlCol="0" anchor="ctr"/>
          <a:lstStyle/>
          <a:p>
            <a:pPr indent="0" marL="0">
              <a:buNone/>
            </a:pPr>
            <a:r>
              <a:rPr lang="en-US" sz="3000" b="1" dirty="0">
                <a:solidFill>
                  <a:srgbClr val="E07A24"/>
                </a:solidFill>
                <a:latin typeface="Trebuchet MS" pitchFamily="34" charset="0"/>
                <a:ea typeface="Trebuchet MS" pitchFamily="34" charset="-122"/>
                <a:cs typeface="Trebuchet MS" pitchFamily="34" charset="-120"/>
              </a:rPr>
              <a:t>02</a:t>
            </a:r>
            <a:endParaRPr lang="en-US" sz="3000" dirty="0"/>
          </a:p>
        </p:txBody>
      </p:sp>
      <p:sp>
        <p:nvSpPr>
          <p:cNvPr id="11" name="Text 9"/>
          <p:cNvSpPr/>
          <p:nvPr/>
        </p:nvSpPr>
        <p:spPr>
          <a:xfrm>
            <a:off x="4663440" y="2331720"/>
            <a:ext cx="3108960" cy="411480"/>
          </a:xfrm>
          <a:prstGeom prst="rect">
            <a:avLst/>
          </a:prstGeom>
          <a:noFill/>
          <a:ln/>
        </p:spPr>
        <p:txBody>
          <a:bodyPr wrap="square" lIns="0" tIns="0" rIns="0" bIns="0" rtlCol="0" anchor="ctr"/>
          <a:lstStyle/>
          <a:p>
            <a:pPr indent="0" marL="0">
              <a:buNone/>
            </a:pPr>
            <a:r>
              <a:rPr lang="en-US" sz="1600" b="1" spc="100" kern="0" dirty="0">
                <a:solidFill>
                  <a:srgbClr val="0F1822"/>
                </a:solidFill>
                <a:latin typeface="Trebuchet MS" pitchFamily="34" charset="0"/>
                <a:ea typeface="Trebuchet MS" pitchFamily="34" charset="-122"/>
                <a:cs typeface="Trebuchet MS" pitchFamily="34" charset="-120"/>
              </a:rPr>
              <a:t>FAILURE TO WARN</a:t>
            </a:r>
            <a:endParaRPr lang="en-US" sz="1600" dirty="0"/>
          </a:p>
        </p:txBody>
      </p:sp>
      <p:sp>
        <p:nvSpPr>
          <p:cNvPr id="12" name="Text 10"/>
          <p:cNvSpPr/>
          <p:nvPr/>
        </p:nvSpPr>
        <p:spPr>
          <a:xfrm>
            <a:off x="4663440" y="2788920"/>
            <a:ext cx="3108960" cy="3246120"/>
          </a:xfrm>
          <a:prstGeom prst="rect">
            <a:avLst/>
          </a:prstGeom>
          <a:noFill/>
          <a:ln/>
        </p:spPr>
        <p:txBody>
          <a:bodyPr wrap="square" lIns="0" tIns="0" rIns="0" bIns="0" rtlCol="0" anchor="ctr"/>
          <a:lstStyle/>
          <a:p>
            <a:pPr indent="0" marL="0">
              <a:buNone/>
            </a:pPr>
            <a:r>
              <a:rPr lang="en-US" sz="1250" dirty="0">
                <a:solidFill>
                  <a:srgbClr val="0F1822"/>
                </a:solidFill>
                <a:latin typeface="Calibri" pitchFamily="34" charset="0"/>
                <a:ea typeface="Calibri" pitchFamily="34" charset="-122"/>
                <a:cs typeface="Calibri" pitchFamily="34" charset="-120"/>
              </a:rPr>
              <a:t>Warnings buried on page two of an owner's guide cannot overcome a "FamilySafe" brand on the box. Risk-utility weighs against any warning that contradicts the marketing.</a:t>
            </a:r>
            <a:endParaRPr lang="en-US" sz="1250" dirty="0"/>
          </a:p>
        </p:txBody>
      </p:sp>
      <p:sp>
        <p:nvSpPr>
          <p:cNvPr id="13" name="Shape 11"/>
          <p:cNvSpPr/>
          <p:nvPr/>
        </p:nvSpPr>
        <p:spPr>
          <a:xfrm>
            <a:off x="8229600" y="1554480"/>
            <a:ext cx="3657600" cy="4572000"/>
          </a:xfrm>
          <a:prstGeom prst="roundRect">
            <a:avLst>
              <a:gd name="adj" fmla="val 1500"/>
            </a:avLst>
          </a:prstGeom>
          <a:solidFill>
            <a:srgbClr val="FFFFFF"/>
          </a:solidFill>
          <a:ln w="12700">
            <a:solidFill>
              <a:srgbClr val="D6D1C7"/>
            </a:solidFill>
            <a:prstDash val="solid"/>
          </a:ln>
        </p:spPr>
      </p:sp>
      <p:sp>
        <p:nvSpPr>
          <p:cNvPr id="14" name="Text 12"/>
          <p:cNvSpPr/>
          <p:nvPr/>
        </p:nvSpPr>
        <p:spPr>
          <a:xfrm>
            <a:off x="8503920" y="1691640"/>
            <a:ext cx="914400" cy="502920"/>
          </a:xfrm>
          <a:prstGeom prst="rect">
            <a:avLst/>
          </a:prstGeom>
          <a:noFill/>
          <a:ln/>
        </p:spPr>
        <p:txBody>
          <a:bodyPr wrap="square" lIns="0" tIns="0" rIns="0" bIns="0" rtlCol="0" anchor="ctr"/>
          <a:lstStyle/>
          <a:p>
            <a:pPr indent="0" marL="0">
              <a:buNone/>
            </a:pPr>
            <a:r>
              <a:rPr lang="en-US" sz="3000" b="1" dirty="0">
                <a:solidFill>
                  <a:srgbClr val="E07A24"/>
                </a:solidFill>
                <a:latin typeface="Trebuchet MS" pitchFamily="34" charset="0"/>
                <a:ea typeface="Trebuchet MS" pitchFamily="34" charset="-122"/>
                <a:cs typeface="Trebuchet MS" pitchFamily="34" charset="-120"/>
              </a:rPr>
              <a:t>03</a:t>
            </a:r>
            <a:endParaRPr lang="en-US" sz="3000" dirty="0"/>
          </a:p>
        </p:txBody>
      </p:sp>
      <p:sp>
        <p:nvSpPr>
          <p:cNvPr id="15" name="Text 13"/>
          <p:cNvSpPr/>
          <p:nvPr/>
        </p:nvSpPr>
        <p:spPr>
          <a:xfrm>
            <a:off x="8503920" y="2331720"/>
            <a:ext cx="3108960" cy="411480"/>
          </a:xfrm>
          <a:prstGeom prst="rect">
            <a:avLst/>
          </a:prstGeom>
          <a:noFill/>
          <a:ln/>
        </p:spPr>
        <p:txBody>
          <a:bodyPr wrap="square" lIns="0" tIns="0" rIns="0" bIns="0" rtlCol="0" anchor="ctr"/>
          <a:lstStyle/>
          <a:p>
            <a:pPr indent="0" marL="0">
              <a:buNone/>
            </a:pPr>
            <a:r>
              <a:rPr lang="en-US" sz="1600" b="1" spc="100" kern="0" dirty="0">
                <a:solidFill>
                  <a:srgbClr val="0F1822"/>
                </a:solidFill>
                <a:latin typeface="Trebuchet MS" pitchFamily="34" charset="0"/>
                <a:ea typeface="Trebuchet MS" pitchFamily="34" charset="-122"/>
                <a:cs typeface="Trebuchet MS" pitchFamily="34" charset="-120"/>
              </a:rPr>
              <a:t>MANUFACTURING / TESTING</a:t>
            </a:r>
            <a:endParaRPr lang="en-US" sz="1600" dirty="0"/>
          </a:p>
        </p:txBody>
      </p:sp>
      <p:sp>
        <p:nvSpPr>
          <p:cNvPr id="16" name="Text 14"/>
          <p:cNvSpPr/>
          <p:nvPr/>
        </p:nvSpPr>
        <p:spPr>
          <a:xfrm>
            <a:off x="8503920" y="2788920"/>
            <a:ext cx="3108960" cy="3246120"/>
          </a:xfrm>
          <a:prstGeom prst="rect">
            <a:avLst/>
          </a:prstGeom>
          <a:noFill/>
          <a:ln/>
        </p:spPr>
        <p:txBody>
          <a:bodyPr wrap="square" lIns="0" tIns="0" rIns="0" bIns="0" rtlCol="0" anchor="ctr"/>
          <a:lstStyle/>
          <a:p>
            <a:pPr indent="0" marL="0">
              <a:buNone/>
            </a:pPr>
            <a:r>
              <a:rPr lang="en-US" sz="1250" dirty="0">
                <a:solidFill>
                  <a:srgbClr val="0F1822"/>
                </a:solidFill>
                <a:latin typeface="Calibri" pitchFamily="34" charset="0"/>
                <a:ea typeface="Calibri" pitchFamily="34" charset="-122"/>
                <a:cs typeface="Calibri" pitchFamily="34" charset="-120"/>
              </a:rPr>
              <a:t>Where the unit's own tip-over or overheat sensor failed, plaintiff prevails on a malfunction theory without needing to identify the specific component defect.</a:t>
            </a:r>
            <a:endParaRPr lang="en-US" sz="1250" dirty="0"/>
          </a:p>
        </p:txBody>
      </p:sp>
      <p:sp>
        <p:nvSpPr>
          <p:cNvPr id="17" name="Shape 15"/>
          <p:cNvSpPr/>
          <p:nvPr/>
        </p:nvSpPr>
        <p:spPr>
          <a:xfrm>
            <a:off x="0" y="6400800"/>
            <a:ext cx="12188952" cy="457200"/>
          </a:xfrm>
          <a:prstGeom prst="rect">
            <a:avLst/>
          </a:prstGeom>
          <a:solidFill>
            <a:srgbClr val="1A2332"/>
          </a:solidFill>
          <a:ln w="12700">
            <a:solidFill>
              <a:srgbClr val="1A2332"/>
            </a:solidFill>
            <a:prstDash val="solid"/>
          </a:ln>
        </p:spPr>
      </p:sp>
      <p:sp>
        <p:nvSpPr>
          <p:cNvPr id="18" name="Text 16"/>
          <p:cNvSpPr/>
          <p:nvPr/>
        </p:nvSpPr>
        <p:spPr>
          <a:xfrm>
            <a:off x="548640" y="6446520"/>
            <a:ext cx="5486400" cy="201168"/>
          </a:xfrm>
          <a:prstGeom prst="rect">
            <a:avLst/>
          </a:prstGeom>
          <a:noFill/>
          <a:ln/>
        </p:spPr>
        <p:txBody>
          <a:bodyPr wrap="square" lIns="0" tIns="0" rIns="0" bIns="0" rtlCol="0" anchor="ctr"/>
          <a:lstStyle/>
          <a:p>
            <a:pPr indent="0" marL="0">
              <a:buNone/>
            </a:pPr>
            <a:r>
              <a:rPr lang="en-US" sz="1000" b="1" spc="300" kern="0" dirty="0">
                <a:solidFill>
                  <a:srgbClr val="FFFFFF"/>
                </a:solidFill>
                <a:latin typeface="Trebuchet MS" pitchFamily="34" charset="0"/>
                <a:ea typeface="Trebuchet MS" pitchFamily="34" charset="-122"/>
                <a:cs typeface="Trebuchet MS" pitchFamily="34" charset="-120"/>
              </a:rPr>
              <a:t>THE HOMAMPOUR LAW FIRM, PC</a:t>
            </a:r>
            <a:endParaRPr lang="en-US" sz="1000" dirty="0"/>
          </a:p>
        </p:txBody>
      </p:sp>
      <p:sp>
        <p:nvSpPr>
          <p:cNvPr id="19" name="Text 17"/>
          <p:cNvSpPr/>
          <p:nvPr/>
        </p:nvSpPr>
        <p:spPr>
          <a:xfrm>
            <a:off x="548640" y="6647688"/>
            <a:ext cx="10972800" cy="182880"/>
          </a:xfrm>
          <a:prstGeom prst="rect">
            <a:avLst/>
          </a:prstGeom>
          <a:noFill/>
          <a:ln/>
        </p:spPr>
        <p:txBody>
          <a:bodyPr wrap="square" lIns="0" tIns="0" rIns="0" bIns="0" rtlCol="0" anchor="ctr"/>
          <a:lstStyle/>
          <a:p>
            <a:pPr indent="0" marL="0">
              <a:buNone/>
            </a:pPr>
            <a:r>
              <a:rPr lang="en-US" sz="900" dirty="0">
                <a:solidFill>
                  <a:srgbClr val="B9C2CF"/>
                </a:solidFill>
                <a:latin typeface="Calibri" pitchFamily="34" charset="0"/>
                <a:ea typeface="Calibri" pitchFamily="34" charset="-122"/>
                <a:cs typeface="Calibri" pitchFamily="34" charset="-120"/>
              </a:rPr>
              <a:t>15303 Ventura Blvd, Suite 1450, Sherman Oaks, CA 91436  •  (323) 252-7921  •  homampour.com</a:t>
            </a:r>
            <a:endParaRPr lang="en-US" sz="900" dirty="0"/>
          </a:p>
        </p:txBody>
      </p:sp>
      <p:sp>
        <p:nvSpPr>
          <p:cNvPr id="20" name="Text 18"/>
          <p:cNvSpPr/>
          <p:nvPr/>
        </p:nvSpPr>
        <p:spPr>
          <a:xfrm>
            <a:off x="10972800" y="6446520"/>
            <a:ext cx="1097280" cy="201168"/>
          </a:xfrm>
          <a:prstGeom prst="rect">
            <a:avLst/>
          </a:prstGeom>
          <a:noFill/>
          <a:ln/>
        </p:spPr>
        <p:txBody>
          <a:bodyPr wrap="square" lIns="0" tIns="0" rIns="0" bIns="0" rtlCol="0" anchor="ctr"/>
          <a:lstStyle/>
          <a:p>
            <a:pPr algn="r" indent="0" marL="0">
              <a:buNone/>
            </a:pPr>
            <a:r>
              <a:rPr lang="en-US" sz="900" dirty="0">
                <a:solidFill>
                  <a:srgbClr val="B9C2CF"/>
                </a:solidFill>
                <a:latin typeface="Calibri" pitchFamily="34" charset="0"/>
                <a:ea typeface="Calibri" pitchFamily="34" charset="-122"/>
                <a:cs typeface="Calibri" pitchFamily="34" charset="-120"/>
              </a:rPr>
              <a:t>14 / 25</a:t>
            </a:r>
            <a:endParaRPr lang="en-US" sz="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4F1EC"/>
        </a:solidFill>
      </p:bgPr>
    </p:bg>
    <p:spTree>
      <p:nvGrpSpPr>
        <p:cNvPr id="1" name=""/>
        <p:cNvGrpSpPr/>
        <p:nvPr/>
      </p:nvGrpSpPr>
      <p:grpSpPr>
        <a:xfrm>
          <a:off x="0" y="0"/>
          <a:ext cx="0" cy="0"/>
          <a:chOff x="0" y="0"/>
          <a:chExt cx="0" cy="0"/>
        </a:xfrm>
      </p:grpSpPr>
      <p:sp>
        <p:nvSpPr>
          <p:cNvPr id="2" name="Shape 0"/>
          <p:cNvSpPr/>
          <p:nvPr/>
        </p:nvSpPr>
        <p:spPr>
          <a:xfrm>
            <a:off x="0" y="0"/>
            <a:ext cx="12188952" cy="164592"/>
          </a:xfrm>
          <a:prstGeom prst="rect">
            <a:avLst/>
          </a:prstGeom>
          <a:solidFill>
            <a:srgbClr val="E07A24"/>
          </a:solidFill>
          <a:ln w="12700">
            <a:solidFill>
              <a:srgbClr val="E07A24"/>
            </a:solidFill>
            <a:prstDash val="solid"/>
          </a:ln>
        </p:spPr>
      </p:sp>
      <p:sp>
        <p:nvSpPr>
          <p:cNvPr id="3" name="Text 1"/>
          <p:cNvSpPr/>
          <p:nvPr/>
        </p:nvSpPr>
        <p:spPr>
          <a:xfrm>
            <a:off x="548640" y="292608"/>
            <a:ext cx="11064240" cy="274320"/>
          </a:xfrm>
          <a:prstGeom prst="rect">
            <a:avLst/>
          </a:prstGeom>
          <a:noFill/>
          <a:ln/>
        </p:spPr>
        <p:txBody>
          <a:bodyPr wrap="square" lIns="0" tIns="0" rIns="0" bIns="0" rtlCol="0" anchor="ctr"/>
          <a:lstStyle/>
          <a:p>
            <a:pPr indent="0" marL="0">
              <a:buNone/>
            </a:pPr>
            <a:r>
              <a:rPr lang="en-US" sz="1100" b="1" spc="400" kern="0" dirty="0">
                <a:solidFill>
                  <a:srgbClr val="E07A24"/>
                </a:solidFill>
                <a:latin typeface="Trebuchet MS" pitchFamily="34" charset="0"/>
                <a:ea typeface="Trebuchet MS" pitchFamily="34" charset="-122"/>
                <a:cs typeface="Trebuchet MS" pitchFamily="34" charset="-120"/>
              </a:rPr>
              <a:t>JURY INSTRUCTION ANCHOR</a:t>
            </a:r>
            <a:endParaRPr lang="en-US" sz="1100" dirty="0"/>
          </a:p>
        </p:txBody>
      </p:sp>
      <p:sp>
        <p:nvSpPr>
          <p:cNvPr id="4" name="Text 2"/>
          <p:cNvSpPr/>
          <p:nvPr/>
        </p:nvSpPr>
        <p:spPr>
          <a:xfrm>
            <a:off x="548640" y="566928"/>
            <a:ext cx="11064240" cy="731520"/>
          </a:xfrm>
          <a:prstGeom prst="rect">
            <a:avLst/>
          </a:prstGeom>
          <a:noFill/>
          <a:ln/>
        </p:spPr>
        <p:txBody>
          <a:bodyPr wrap="square" lIns="0" tIns="0" rIns="0" bIns="0" rtlCol="0" anchor="t">
            <a:normAutofit/>
          </a:bodyPr>
          <a:lstStyle/>
          <a:p>
            <a:pPr indent="0" marL="0">
              <a:buNone/>
            </a:pPr>
            <a:r>
              <a:rPr lang="en-US" sz="2600" b="1" dirty="0">
                <a:solidFill>
                  <a:srgbClr val="0F1822"/>
                </a:solidFill>
                <a:latin typeface="Trebuchet MS" pitchFamily="34" charset="0"/>
                <a:ea typeface="Trebuchet MS" pitchFamily="34" charset="-122"/>
                <a:cs typeface="Trebuchet MS" pitchFamily="34" charset="-120"/>
              </a:rPr>
              <a:t>CACI 1203 — Consumer Expectation Test. Read it. Then show the chart.</a:t>
            </a:r>
            <a:endParaRPr lang="en-US" sz="2600" dirty="0"/>
          </a:p>
        </p:txBody>
      </p:sp>
      <p:sp>
        <p:nvSpPr>
          <p:cNvPr id="5" name="Shape 3"/>
          <p:cNvSpPr/>
          <p:nvPr/>
        </p:nvSpPr>
        <p:spPr>
          <a:xfrm>
            <a:off x="548640" y="1691640"/>
            <a:ext cx="11091672" cy="2194560"/>
          </a:xfrm>
          <a:prstGeom prst="roundRect">
            <a:avLst>
              <a:gd name="adj" fmla="val 2500"/>
            </a:avLst>
          </a:prstGeom>
          <a:solidFill>
            <a:srgbClr val="FFFFFF"/>
          </a:solidFill>
          <a:ln w="12700">
            <a:solidFill>
              <a:srgbClr val="D6D1C7"/>
            </a:solidFill>
            <a:prstDash val="solid"/>
          </a:ln>
        </p:spPr>
      </p:sp>
      <p:sp>
        <p:nvSpPr>
          <p:cNvPr id="6" name="Shape 4"/>
          <p:cNvSpPr/>
          <p:nvPr/>
        </p:nvSpPr>
        <p:spPr>
          <a:xfrm>
            <a:off x="548640" y="1691640"/>
            <a:ext cx="109728" cy="2194560"/>
          </a:xfrm>
          <a:prstGeom prst="rect">
            <a:avLst/>
          </a:prstGeom>
          <a:solidFill>
            <a:srgbClr val="E07A24"/>
          </a:solidFill>
          <a:ln w="12700">
            <a:solidFill>
              <a:srgbClr val="E07A24"/>
            </a:solidFill>
            <a:prstDash val="solid"/>
          </a:ln>
        </p:spPr>
      </p:sp>
      <p:sp>
        <p:nvSpPr>
          <p:cNvPr id="7" name="Text 5"/>
          <p:cNvSpPr/>
          <p:nvPr/>
        </p:nvSpPr>
        <p:spPr>
          <a:xfrm>
            <a:off x="868680" y="1783080"/>
            <a:ext cx="10698480" cy="274320"/>
          </a:xfrm>
          <a:prstGeom prst="rect">
            <a:avLst/>
          </a:prstGeom>
          <a:noFill/>
          <a:ln/>
        </p:spPr>
        <p:txBody>
          <a:bodyPr wrap="square" lIns="0" tIns="0" rIns="0" bIns="0" rtlCol="0" anchor="ctr"/>
          <a:lstStyle/>
          <a:p>
            <a:pPr indent="0" marL="0">
              <a:buNone/>
            </a:pPr>
            <a:r>
              <a:rPr lang="en-US" sz="1100" b="1" spc="200" kern="0" dirty="0">
                <a:solidFill>
                  <a:srgbClr val="E07A24"/>
                </a:solidFill>
                <a:latin typeface="Trebuchet MS" pitchFamily="34" charset="0"/>
                <a:ea typeface="Trebuchet MS" pitchFamily="34" charset="-122"/>
                <a:cs typeface="Trebuchet MS" pitchFamily="34" charset="-120"/>
              </a:rPr>
              <a:t>CACI No. 1203 — Strict Liability — Design Defect — Consumer Expectation Test</a:t>
            </a:r>
            <a:endParaRPr lang="en-US" sz="1100" dirty="0"/>
          </a:p>
        </p:txBody>
      </p:sp>
      <p:sp>
        <p:nvSpPr>
          <p:cNvPr id="8" name="Text 6"/>
          <p:cNvSpPr/>
          <p:nvPr/>
        </p:nvSpPr>
        <p:spPr>
          <a:xfrm>
            <a:off x="868680" y="2148840"/>
            <a:ext cx="10698480" cy="1645920"/>
          </a:xfrm>
          <a:prstGeom prst="rect">
            <a:avLst/>
          </a:prstGeom>
          <a:noFill/>
          <a:ln/>
        </p:spPr>
        <p:txBody>
          <a:bodyPr wrap="square" lIns="0" tIns="0" rIns="0" bIns="0" rtlCol="0" anchor="ctr"/>
          <a:lstStyle/>
          <a:p>
            <a:pPr indent="0" marL="0">
              <a:buNone/>
            </a:pPr>
            <a:r>
              <a:rPr lang="en-US" sz="1800" i="1" dirty="0">
                <a:solidFill>
                  <a:srgbClr val="0F1822"/>
                </a:solidFill>
                <a:latin typeface="Calibri" pitchFamily="34" charset="0"/>
                <a:ea typeface="Calibri" pitchFamily="34" charset="-122"/>
                <a:cs typeface="Calibri" pitchFamily="34" charset="-120"/>
              </a:rPr>
              <a:t>"A product is defective in design if it failed to perform as safely as an ordinary consumer would have expected it to perform when used in an intended or reasonably foreseeable manner."</a:t>
            </a:r>
            <a:endParaRPr lang="en-US" sz="1800" dirty="0"/>
          </a:p>
        </p:txBody>
      </p:sp>
      <p:sp>
        <p:nvSpPr>
          <p:cNvPr id="9" name="Text 7"/>
          <p:cNvSpPr/>
          <p:nvPr/>
        </p:nvSpPr>
        <p:spPr>
          <a:xfrm>
            <a:off x="548640" y="4069080"/>
            <a:ext cx="10972800" cy="274320"/>
          </a:xfrm>
          <a:prstGeom prst="rect">
            <a:avLst/>
          </a:prstGeom>
          <a:noFill/>
          <a:ln/>
        </p:spPr>
        <p:txBody>
          <a:bodyPr wrap="square" lIns="0" tIns="0" rIns="0" bIns="0" rtlCol="0" anchor="ctr"/>
          <a:lstStyle/>
          <a:p>
            <a:pPr indent="0" marL="0">
              <a:buNone/>
            </a:pPr>
            <a:r>
              <a:rPr lang="en-US" sz="1100" b="1" spc="300" kern="0" dirty="0">
                <a:solidFill>
                  <a:srgbClr val="6B7785"/>
                </a:solidFill>
                <a:latin typeface="Trebuchet MS" pitchFamily="34" charset="0"/>
                <a:ea typeface="Trebuchet MS" pitchFamily="34" charset="-122"/>
                <a:cs typeface="Trebuchet MS" pitchFamily="34" charset="-120"/>
              </a:rPr>
              <a:t>THE "REASONABLY FORESEEABLE" USES THE JURY WILL HEAR ABOUT</a:t>
            </a:r>
            <a:endParaRPr lang="en-US" sz="1100" dirty="0"/>
          </a:p>
        </p:txBody>
      </p:sp>
      <p:sp>
        <p:nvSpPr>
          <p:cNvPr id="10" name="Shape 8"/>
          <p:cNvSpPr/>
          <p:nvPr/>
        </p:nvSpPr>
        <p:spPr>
          <a:xfrm>
            <a:off x="548640" y="4544568"/>
            <a:ext cx="109728" cy="109728"/>
          </a:xfrm>
          <a:prstGeom prst="rect">
            <a:avLst/>
          </a:prstGeom>
          <a:solidFill>
            <a:srgbClr val="E07A24"/>
          </a:solidFill>
          <a:ln w="12700">
            <a:solidFill>
              <a:srgbClr val="E07A24"/>
            </a:solidFill>
            <a:prstDash val="solid"/>
          </a:ln>
        </p:spPr>
      </p:sp>
      <p:sp>
        <p:nvSpPr>
          <p:cNvPr id="11" name="Text 9"/>
          <p:cNvSpPr/>
          <p:nvPr/>
        </p:nvSpPr>
        <p:spPr>
          <a:xfrm>
            <a:off x="822960" y="4434840"/>
            <a:ext cx="5303520" cy="384048"/>
          </a:xfrm>
          <a:prstGeom prst="rect">
            <a:avLst/>
          </a:prstGeom>
          <a:noFill/>
          <a:ln/>
        </p:spPr>
        <p:txBody>
          <a:bodyPr wrap="square" lIns="0" tIns="0" rIns="0" bIns="0" rtlCol="0" anchor="ctr"/>
          <a:lstStyle/>
          <a:p>
            <a:pPr indent="0" marL="0">
              <a:buNone/>
            </a:pPr>
            <a:r>
              <a:rPr lang="en-US" sz="1350" dirty="0">
                <a:solidFill>
                  <a:srgbClr val="0F1822"/>
                </a:solidFill>
                <a:latin typeface="Calibri" pitchFamily="34" charset="0"/>
                <a:ea typeface="Calibri" pitchFamily="34" charset="-122"/>
                <a:cs typeface="Calibri" pitchFamily="34" charset="-120"/>
              </a:rPr>
              <a:t>Heater placed in a bedroom — exactly as marketed.</a:t>
            </a:r>
            <a:endParaRPr lang="en-US" sz="1350" dirty="0"/>
          </a:p>
        </p:txBody>
      </p:sp>
      <p:sp>
        <p:nvSpPr>
          <p:cNvPr id="12" name="Shape 10"/>
          <p:cNvSpPr/>
          <p:nvPr/>
        </p:nvSpPr>
        <p:spPr>
          <a:xfrm>
            <a:off x="6309360" y="4544568"/>
            <a:ext cx="109728" cy="109728"/>
          </a:xfrm>
          <a:prstGeom prst="rect">
            <a:avLst/>
          </a:prstGeom>
          <a:solidFill>
            <a:srgbClr val="E07A24"/>
          </a:solidFill>
          <a:ln w="12700">
            <a:solidFill>
              <a:srgbClr val="E07A24"/>
            </a:solidFill>
            <a:prstDash val="solid"/>
          </a:ln>
        </p:spPr>
      </p:sp>
      <p:sp>
        <p:nvSpPr>
          <p:cNvPr id="13" name="Text 11"/>
          <p:cNvSpPr/>
          <p:nvPr/>
        </p:nvSpPr>
        <p:spPr>
          <a:xfrm>
            <a:off x="6583680" y="4434840"/>
            <a:ext cx="5303520" cy="384048"/>
          </a:xfrm>
          <a:prstGeom prst="rect">
            <a:avLst/>
          </a:prstGeom>
          <a:noFill/>
          <a:ln/>
        </p:spPr>
        <p:txBody>
          <a:bodyPr wrap="square" lIns="0" tIns="0" rIns="0" bIns="0" rtlCol="0" anchor="ctr"/>
          <a:lstStyle/>
          <a:p>
            <a:pPr indent="0" marL="0">
              <a:buNone/>
            </a:pPr>
            <a:r>
              <a:rPr lang="en-US" sz="1350" dirty="0">
                <a:solidFill>
                  <a:srgbClr val="0F1822"/>
                </a:solidFill>
                <a:latin typeface="Calibri" pitchFamily="34" charset="0"/>
                <a:ea typeface="Calibri" pitchFamily="34" charset="-122"/>
                <a:cs typeface="Calibri" pitchFamily="34" charset="-120"/>
              </a:rPr>
              <a:t>Bedding draped near or against the unit — common in cold-weather use.</a:t>
            </a:r>
            <a:endParaRPr lang="en-US" sz="1350" dirty="0"/>
          </a:p>
        </p:txBody>
      </p:sp>
      <p:sp>
        <p:nvSpPr>
          <p:cNvPr id="14" name="Shape 12"/>
          <p:cNvSpPr/>
          <p:nvPr/>
        </p:nvSpPr>
        <p:spPr>
          <a:xfrm>
            <a:off x="548640" y="5184648"/>
            <a:ext cx="109728" cy="109728"/>
          </a:xfrm>
          <a:prstGeom prst="rect">
            <a:avLst/>
          </a:prstGeom>
          <a:solidFill>
            <a:srgbClr val="E07A24"/>
          </a:solidFill>
          <a:ln w="12700">
            <a:solidFill>
              <a:srgbClr val="E07A24"/>
            </a:solidFill>
            <a:prstDash val="solid"/>
          </a:ln>
        </p:spPr>
      </p:sp>
      <p:sp>
        <p:nvSpPr>
          <p:cNvPr id="15" name="Text 13"/>
          <p:cNvSpPr/>
          <p:nvPr/>
        </p:nvSpPr>
        <p:spPr>
          <a:xfrm>
            <a:off x="822960" y="5074920"/>
            <a:ext cx="5303520" cy="384048"/>
          </a:xfrm>
          <a:prstGeom prst="rect">
            <a:avLst/>
          </a:prstGeom>
          <a:noFill/>
          <a:ln/>
        </p:spPr>
        <p:txBody>
          <a:bodyPr wrap="square" lIns="0" tIns="0" rIns="0" bIns="0" rtlCol="0" anchor="ctr"/>
          <a:lstStyle/>
          <a:p>
            <a:pPr indent="0" marL="0">
              <a:buNone/>
            </a:pPr>
            <a:r>
              <a:rPr lang="en-US" sz="1350" dirty="0">
                <a:solidFill>
                  <a:srgbClr val="0F1822"/>
                </a:solidFill>
                <a:latin typeface="Calibri" pitchFamily="34" charset="0"/>
                <a:ea typeface="Calibri" pitchFamily="34" charset="-122"/>
                <a:cs typeface="Calibri" pitchFamily="34" charset="-120"/>
              </a:rPr>
              <a:t>Used overnight while occupants sleep — the marketed scenario.</a:t>
            </a:r>
            <a:endParaRPr lang="en-US" sz="1350" dirty="0"/>
          </a:p>
        </p:txBody>
      </p:sp>
      <p:sp>
        <p:nvSpPr>
          <p:cNvPr id="16" name="Shape 14"/>
          <p:cNvSpPr/>
          <p:nvPr/>
        </p:nvSpPr>
        <p:spPr>
          <a:xfrm>
            <a:off x="6309360" y="5184648"/>
            <a:ext cx="109728" cy="109728"/>
          </a:xfrm>
          <a:prstGeom prst="rect">
            <a:avLst/>
          </a:prstGeom>
          <a:solidFill>
            <a:srgbClr val="E07A24"/>
          </a:solidFill>
          <a:ln w="12700">
            <a:solidFill>
              <a:srgbClr val="E07A24"/>
            </a:solidFill>
            <a:prstDash val="solid"/>
          </a:ln>
        </p:spPr>
      </p:sp>
      <p:sp>
        <p:nvSpPr>
          <p:cNvPr id="17" name="Text 15"/>
          <p:cNvSpPr/>
          <p:nvPr/>
        </p:nvSpPr>
        <p:spPr>
          <a:xfrm>
            <a:off x="6583680" y="5074920"/>
            <a:ext cx="5303520" cy="384048"/>
          </a:xfrm>
          <a:prstGeom prst="rect">
            <a:avLst/>
          </a:prstGeom>
          <a:noFill/>
          <a:ln/>
        </p:spPr>
        <p:txBody>
          <a:bodyPr wrap="square" lIns="0" tIns="0" rIns="0" bIns="0" rtlCol="0" anchor="ctr"/>
          <a:lstStyle/>
          <a:p>
            <a:pPr indent="0" marL="0">
              <a:buNone/>
            </a:pPr>
            <a:r>
              <a:rPr lang="en-US" sz="1350" dirty="0">
                <a:solidFill>
                  <a:srgbClr val="0F1822"/>
                </a:solidFill>
                <a:latin typeface="Calibri" pitchFamily="34" charset="0"/>
                <a:ea typeface="Calibri" pitchFamily="34" charset="-122"/>
                <a:cs typeface="Calibri" pitchFamily="34" charset="-120"/>
              </a:rPr>
              <a:t>Used by elderly or families with children — the named target market.</a:t>
            </a:r>
            <a:endParaRPr lang="en-US" sz="1350" dirty="0"/>
          </a:p>
        </p:txBody>
      </p:sp>
      <p:sp>
        <p:nvSpPr>
          <p:cNvPr id="18" name="Shape 16"/>
          <p:cNvSpPr/>
          <p:nvPr/>
        </p:nvSpPr>
        <p:spPr>
          <a:xfrm>
            <a:off x="0" y="6400800"/>
            <a:ext cx="12188952" cy="457200"/>
          </a:xfrm>
          <a:prstGeom prst="rect">
            <a:avLst/>
          </a:prstGeom>
          <a:solidFill>
            <a:srgbClr val="1A2332"/>
          </a:solidFill>
          <a:ln w="12700">
            <a:solidFill>
              <a:srgbClr val="1A2332"/>
            </a:solidFill>
            <a:prstDash val="solid"/>
          </a:ln>
        </p:spPr>
      </p:sp>
      <p:sp>
        <p:nvSpPr>
          <p:cNvPr id="19" name="Text 17"/>
          <p:cNvSpPr/>
          <p:nvPr/>
        </p:nvSpPr>
        <p:spPr>
          <a:xfrm>
            <a:off x="548640" y="6446520"/>
            <a:ext cx="5486400" cy="201168"/>
          </a:xfrm>
          <a:prstGeom prst="rect">
            <a:avLst/>
          </a:prstGeom>
          <a:noFill/>
          <a:ln/>
        </p:spPr>
        <p:txBody>
          <a:bodyPr wrap="square" lIns="0" tIns="0" rIns="0" bIns="0" rtlCol="0" anchor="ctr"/>
          <a:lstStyle/>
          <a:p>
            <a:pPr indent="0" marL="0">
              <a:buNone/>
            </a:pPr>
            <a:r>
              <a:rPr lang="en-US" sz="1000" b="1" spc="300" kern="0" dirty="0">
                <a:solidFill>
                  <a:srgbClr val="FFFFFF"/>
                </a:solidFill>
                <a:latin typeface="Trebuchet MS" pitchFamily="34" charset="0"/>
                <a:ea typeface="Trebuchet MS" pitchFamily="34" charset="-122"/>
                <a:cs typeface="Trebuchet MS" pitchFamily="34" charset="-120"/>
              </a:rPr>
              <a:t>THE HOMAMPOUR LAW FIRM, PC</a:t>
            </a:r>
            <a:endParaRPr lang="en-US" sz="1000" dirty="0"/>
          </a:p>
        </p:txBody>
      </p:sp>
      <p:sp>
        <p:nvSpPr>
          <p:cNvPr id="20" name="Text 18"/>
          <p:cNvSpPr/>
          <p:nvPr/>
        </p:nvSpPr>
        <p:spPr>
          <a:xfrm>
            <a:off x="548640" y="6647688"/>
            <a:ext cx="10972800" cy="182880"/>
          </a:xfrm>
          <a:prstGeom prst="rect">
            <a:avLst/>
          </a:prstGeom>
          <a:noFill/>
          <a:ln/>
        </p:spPr>
        <p:txBody>
          <a:bodyPr wrap="square" lIns="0" tIns="0" rIns="0" bIns="0" rtlCol="0" anchor="ctr"/>
          <a:lstStyle/>
          <a:p>
            <a:pPr indent="0" marL="0">
              <a:buNone/>
            </a:pPr>
            <a:r>
              <a:rPr lang="en-US" sz="900" dirty="0">
                <a:solidFill>
                  <a:srgbClr val="B9C2CF"/>
                </a:solidFill>
                <a:latin typeface="Calibri" pitchFamily="34" charset="0"/>
                <a:ea typeface="Calibri" pitchFamily="34" charset="-122"/>
                <a:cs typeface="Calibri" pitchFamily="34" charset="-120"/>
              </a:rPr>
              <a:t>15303 Ventura Blvd, Suite 1450, Sherman Oaks, CA 91436  •  (323) 252-7921  •  homampour.com</a:t>
            </a:r>
            <a:endParaRPr lang="en-US" sz="900" dirty="0"/>
          </a:p>
        </p:txBody>
      </p:sp>
      <p:sp>
        <p:nvSpPr>
          <p:cNvPr id="21" name="Text 19"/>
          <p:cNvSpPr/>
          <p:nvPr/>
        </p:nvSpPr>
        <p:spPr>
          <a:xfrm>
            <a:off x="10972800" y="6446520"/>
            <a:ext cx="1097280" cy="201168"/>
          </a:xfrm>
          <a:prstGeom prst="rect">
            <a:avLst/>
          </a:prstGeom>
          <a:noFill/>
          <a:ln/>
        </p:spPr>
        <p:txBody>
          <a:bodyPr wrap="square" lIns="0" tIns="0" rIns="0" bIns="0" rtlCol="0" anchor="ctr"/>
          <a:lstStyle/>
          <a:p>
            <a:pPr algn="r" indent="0" marL="0">
              <a:buNone/>
            </a:pPr>
            <a:r>
              <a:rPr lang="en-US" sz="900" dirty="0">
                <a:solidFill>
                  <a:srgbClr val="B9C2CF"/>
                </a:solidFill>
                <a:latin typeface="Calibri" pitchFamily="34" charset="0"/>
                <a:ea typeface="Calibri" pitchFamily="34" charset="-122"/>
                <a:cs typeface="Calibri" pitchFamily="34" charset="-120"/>
              </a:rPr>
              <a:t>15 / 25</a:t>
            </a:r>
            <a:endParaRPr lang="en-US" sz="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4F1EC"/>
        </a:solidFill>
      </p:bgPr>
    </p:bg>
    <p:spTree>
      <p:nvGrpSpPr>
        <p:cNvPr id="1" name=""/>
        <p:cNvGrpSpPr/>
        <p:nvPr/>
      </p:nvGrpSpPr>
      <p:grpSpPr>
        <a:xfrm>
          <a:off x="0" y="0"/>
          <a:ext cx="0" cy="0"/>
          <a:chOff x="0" y="0"/>
          <a:chExt cx="0" cy="0"/>
        </a:xfrm>
      </p:grpSpPr>
      <p:sp>
        <p:nvSpPr>
          <p:cNvPr id="2" name="Shape 0"/>
          <p:cNvSpPr/>
          <p:nvPr/>
        </p:nvSpPr>
        <p:spPr>
          <a:xfrm>
            <a:off x="0" y="0"/>
            <a:ext cx="12188952" cy="164592"/>
          </a:xfrm>
          <a:prstGeom prst="rect">
            <a:avLst/>
          </a:prstGeom>
          <a:solidFill>
            <a:srgbClr val="E07A24"/>
          </a:solidFill>
          <a:ln w="12700">
            <a:solidFill>
              <a:srgbClr val="E07A24"/>
            </a:solidFill>
            <a:prstDash val="solid"/>
          </a:ln>
        </p:spPr>
      </p:sp>
      <p:sp>
        <p:nvSpPr>
          <p:cNvPr id="3" name="Text 1"/>
          <p:cNvSpPr/>
          <p:nvPr/>
        </p:nvSpPr>
        <p:spPr>
          <a:xfrm>
            <a:off x="548640" y="292608"/>
            <a:ext cx="11064240" cy="274320"/>
          </a:xfrm>
          <a:prstGeom prst="rect">
            <a:avLst/>
          </a:prstGeom>
          <a:noFill/>
          <a:ln/>
        </p:spPr>
        <p:txBody>
          <a:bodyPr wrap="square" lIns="0" tIns="0" rIns="0" bIns="0" rtlCol="0" anchor="ctr"/>
          <a:lstStyle/>
          <a:p>
            <a:pPr indent="0" marL="0">
              <a:buNone/>
            </a:pPr>
            <a:r>
              <a:rPr lang="en-US" sz="1100" b="1" spc="400" kern="0" dirty="0">
                <a:solidFill>
                  <a:srgbClr val="E07A24"/>
                </a:solidFill>
                <a:latin typeface="Trebuchet MS" pitchFamily="34" charset="0"/>
                <a:ea typeface="Trebuchet MS" pitchFamily="34" charset="-122"/>
                <a:cs typeface="Trebuchet MS" pitchFamily="34" charset="-120"/>
              </a:rPr>
              <a:t>CLOSING ARGUMENT FRAME</a:t>
            </a:r>
            <a:endParaRPr lang="en-US" sz="1100" dirty="0"/>
          </a:p>
        </p:txBody>
      </p:sp>
      <p:sp>
        <p:nvSpPr>
          <p:cNvPr id="4" name="Text 2"/>
          <p:cNvSpPr/>
          <p:nvPr/>
        </p:nvSpPr>
        <p:spPr>
          <a:xfrm>
            <a:off x="548640" y="566928"/>
            <a:ext cx="11064240" cy="731520"/>
          </a:xfrm>
          <a:prstGeom prst="rect">
            <a:avLst/>
          </a:prstGeom>
          <a:noFill/>
          <a:ln/>
        </p:spPr>
        <p:txBody>
          <a:bodyPr wrap="square" lIns="0" tIns="0" rIns="0" bIns="0" rtlCol="0" anchor="t">
            <a:normAutofit/>
          </a:bodyPr>
          <a:lstStyle/>
          <a:p>
            <a:pPr indent="0" marL="0">
              <a:buNone/>
            </a:pPr>
            <a:r>
              <a:rPr lang="en-US" sz="2600" b="1" dirty="0">
                <a:solidFill>
                  <a:srgbClr val="0F1822"/>
                </a:solidFill>
                <a:latin typeface="Trebuchet MS" pitchFamily="34" charset="0"/>
                <a:ea typeface="Trebuchet MS" pitchFamily="34" charset="-122"/>
                <a:cs typeface="Trebuchet MS" pitchFamily="34" charset="-120"/>
              </a:rPr>
              <a:t>DECEPTION — the template that drove the Shinedling verdict.</a:t>
            </a:r>
            <a:endParaRPr lang="en-US" sz="2600" dirty="0"/>
          </a:p>
        </p:txBody>
      </p:sp>
      <p:sp>
        <p:nvSpPr>
          <p:cNvPr id="5" name="Shape 3"/>
          <p:cNvSpPr/>
          <p:nvPr/>
        </p:nvSpPr>
        <p:spPr>
          <a:xfrm>
            <a:off x="548640" y="1691640"/>
            <a:ext cx="594360" cy="429768"/>
          </a:xfrm>
          <a:prstGeom prst="rect">
            <a:avLst/>
          </a:prstGeom>
          <a:solidFill>
            <a:srgbClr val="E07A24"/>
          </a:solidFill>
          <a:ln w="12700">
            <a:solidFill>
              <a:srgbClr val="E07A24"/>
            </a:solidFill>
            <a:prstDash val="solid"/>
          </a:ln>
        </p:spPr>
      </p:sp>
      <p:sp>
        <p:nvSpPr>
          <p:cNvPr id="6" name="Text 4"/>
          <p:cNvSpPr/>
          <p:nvPr/>
        </p:nvSpPr>
        <p:spPr>
          <a:xfrm>
            <a:off x="548640" y="1709928"/>
            <a:ext cx="594360" cy="384048"/>
          </a:xfrm>
          <a:prstGeom prst="rect">
            <a:avLst/>
          </a:prstGeom>
          <a:noFill/>
          <a:ln/>
        </p:spPr>
        <p:txBody>
          <a:bodyPr wrap="square" lIns="0" tIns="0" rIns="0" bIns="0" rtlCol="0" anchor="ctr"/>
          <a:lstStyle/>
          <a:p>
            <a:pPr algn="ctr" indent="0" marL="0">
              <a:buNone/>
            </a:pPr>
            <a:r>
              <a:rPr lang="en-US" sz="2200" b="1" dirty="0">
                <a:solidFill>
                  <a:srgbClr val="FFFFFF"/>
                </a:solidFill>
                <a:latin typeface="Trebuchet MS" pitchFamily="34" charset="0"/>
                <a:ea typeface="Trebuchet MS" pitchFamily="34" charset="-122"/>
                <a:cs typeface="Trebuchet MS" pitchFamily="34" charset="-120"/>
              </a:rPr>
              <a:t>D</a:t>
            </a:r>
            <a:endParaRPr lang="en-US" sz="2200" dirty="0"/>
          </a:p>
        </p:txBody>
      </p:sp>
      <p:sp>
        <p:nvSpPr>
          <p:cNvPr id="7" name="Text 5"/>
          <p:cNvSpPr/>
          <p:nvPr/>
        </p:nvSpPr>
        <p:spPr>
          <a:xfrm>
            <a:off x="1280160" y="1746504"/>
            <a:ext cx="2743200" cy="384048"/>
          </a:xfrm>
          <a:prstGeom prst="rect">
            <a:avLst/>
          </a:prstGeom>
          <a:noFill/>
          <a:ln/>
        </p:spPr>
        <p:txBody>
          <a:bodyPr wrap="square" lIns="0" tIns="0" rIns="0" bIns="0" rtlCol="0" anchor="ctr"/>
          <a:lstStyle/>
          <a:p>
            <a:pPr indent="0" marL="0">
              <a:buNone/>
            </a:pPr>
            <a:r>
              <a:rPr lang="en-US" sz="1300" b="1" dirty="0">
                <a:solidFill>
                  <a:srgbClr val="0F1822"/>
                </a:solidFill>
                <a:latin typeface="Trebuchet MS" pitchFamily="34" charset="0"/>
                <a:ea typeface="Trebuchet MS" pitchFamily="34" charset="-122"/>
                <a:cs typeface="Trebuchet MS" pitchFamily="34" charset="-120"/>
              </a:rPr>
              <a:t>Design defect</a:t>
            </a:r>
            <a:endParaRPr lang="en-US" sz="1300" dirty="0"/>
          </a:p>
        </p:txBody>
      </p:sp>
      <p:sp>
        <p:nvSpPr>
          <p:cNvPr id="8" name="Text 6"/>
          <p:cNvSpPr/>
          <p:nvPr/>
        </p:nvSpPr>
        <p:spPr>
          <a:xfrm>
            <a:off x="4114800" y="1746504"/>
            <a:ext cx="7589520" cy="384048"/>
          </a:xfrm>
          <a:prstGeom prst="rect">
            <a:avLst/>
          </a:prstGeom>
          <a:noFill/>
          <a:ln/>
        </p:spPr>
        <p:txBody>
          <a:bodyPr wrap="square" lIns="0" tIns="0" rIns="0" bIns="0" rtlCol="0" anchor="ctr"/>
          <a:lstStyle/>
          <a:p>
            <a:pPr indent="0" marL="0">
              <a:buNone/>
            </a:pPr>
            <a:r>
              <a:rPr lang="en-US" sz="1200" dirty="0">
                <a:solidFill>
                  <a:srgbClr val="0F1822"/>
                </a:solidFill>
                <a:latin typeface="Calibri" pitchFamily="34" charset="0"/>
                <a:ea typeface="Calibri" pitchFamily="34" charset="-122"/>
                <a:cs typeface="Calibri" pitchFamily="34" charset="-120"/>
              </a:rPr>
              <a:t>A 1,200° glowing element open to fabric is not a design — it is a fire starter with a fan.</a:t>
            </a:r>
            <a:endParaRPr lang="en-US" sz="1200" dirty="0"/>
          </a:p>
        </p:txBody>
      </p:sp>
      <p:sp>
        <p:nvSpPr>
          <p:cNvPr id="9" name="Shape 7"/>
          <p:cNvSpPr/>
          <p:nvPr/>
        </p:nvSpPr>
        <p:spPr>
          <a:xfrm>
            <a:off x="548640" y="2167128"/>
            <a:ext cx="594360" cy="429768"/>
          </a:xfrm>
          <a:prstGeom prst="rect">
            <a:avLst/>
          </a:prstGeom>
          <a:solidFill>
            <a:srgbClr val="E07A24"/>
          </a:solidFill>
          <a:ln w="12700">
            <a:solidFill>
              <a:srgbClr val="E07A24"/>
            </a:solidFill>
            <a:prstDash val="solid"/>
          </a:ln>
        </p:spPr>
      </p:sp>
      <p:sp>
        <p:nvSpPr>
          <p:cNvPr id="10" name="Text 8"/>
          <p:cNvSpPr/>
          <p:nvPr/>
        </p:nvSpPr>
        <p:spPr>
          <a:xfrm>
            <a:off x="548640" y="2185416"/>
            <a:ext cx="594360" cy="384048"/>
          </a:xfrm>
          <a:prstGeom prst="rect">
            <a:avLst/>
          </a:prstGeom>
          <a:noFill/>
          <a:ln/>
        </p:spPr>
        <p:txBody>
          <a:bodyPr wrap="square" lIns="0" tIns="0" rIns="0" bIns="0" rtlCol="0" anchor="ctr"/>
          <a:lstStyle/>
          <a:p>
            <a:pPr algn="ctr" indent="0" marL="0">
              <a:buNone/>
            </a:pPr>
            <a:r>
              <a:rPr lang="en-US" sz="2200" b="1" dirty="0">
                <a:solidFill>
                  <a:srgbClr val="FFFFFF"/>
                </a:solidFill>
                <a:latin typeface="Trebuchet MS" pitchFamily="34" charset="0"/>
                <a:ea typeface="Trebuchet MS" pitchFamily="34" charset="-122"/>
                <a:cs typeface="Trebuchet MS" pitchFamily="34" charset="-120"/>
              </a:rPr>
              <a:t>E</a:t>
            </a:r>
            <a:endParaRPr lang="en-US" sz="2200" dirty="0"/>
          </a:p>
        </p:txBody>
      </p:sp>
      <p:sp>
        <p:nvSpPr>
          <p:cNvPr id="11" name="Text 9"/>
          <p:cNvSpPr/>
          <p:nvPr/>
        </p:nvSpPr>
        <p:spPr>
          <a:xfrm>
            <a:off x="1280160" y="2221992"/>
            <a:ext cx="2743200" cy="384048"/>
          </a:xfrm>
          <a:prstGeom prst="rect">
            <a:avLst/>
          </a:prstGeom>
          <a:noFill/>
          <a:ln/>
        </p:spPr>
        <p:txBody>
          <a:bodyPr wrap="square" lIns="0" tIns="0" rIns="0" bIns="0" rtlCol="0" anchor="ctr"/>
          <a:lstStyle/>
          <a:p>
            <a:pPr indent="0" marL="0">
              <a:buNone/>
            </a:pPr>
            <a:r>
              <a:rPr lang="en-US" sz="1300" b="1" dirty="0">
                <a:solidFill>
                  <a:srgbClr val="0F1822"/>
                </a:solidFill>
                <a:latin typeface="Trebuchet MS" pitchFamily="34" charset="0"/>
                <a:ea typeface="Trebuchet MS" pitchFamily="34" charset="-122"/>
                <a:cs typeface="Trebuchet MS" pitchFamily="34" charset="-120"/>
              </a:rPr>
              <a:t>Expected to be safe</a:t>
            </a:r>
            <a:endParaRPr lang="en-US" sz="1300" dirty="0"/>
          </a:p>
        </p:txBody>
      </p:sp>
      <p:sp>
        <p:nvSpPr>
          <p:cNvPr id="12" name="Text 10"/>
          <p:cNvSpPr/>
          <p:nvPr/>
        </p:nvSpPr>
        <p:spPr>
          <a:xfrm>
            <a:off x="4114800" y="2221992"/>
            <a:ext cx="7589520" cy="384048"/>
          </a:xfrm>
          <a:prstGeom prst="rect">
            <a:avLst/>
          </a:prstGeom>
          <a:noFill/>
          <a:ln/>
        </p:spPr>
        <p:txBody>
          <a:bodyPr wrap="square" lIns="0" tIns="0" rIns="0" bIns="0" rtlCol="0" anchor="ctr"/>
          <a:lstStyle/>
          <a:p>
            <a:pPr indent="0" marL="0">
              <a:buNone/>
            </a:pPr>
            <a:r>
              <a:rPr lang="en-US" sz="1200" dirty="0">
                <a:solidFill>
                  <a:srgbClr val="0F1822"/>
                </a:solidFill>
                <a:latin typeface="Calibri" pitchFamily="34" charset="0"/>
                <a:ea typeface="Calibri" pitchFamily="34" charset="-122"/>
                <a:cs typeface="Calibri" pitchFamily="34" charset="-120"/>
              </a:rPr>
              <a:t>"FamilySafe." "Auto Safety Shut-Off." The buyer relied on every one of those words.</a:t>
            </a:r>
            <a:endParaRPr lang="en-US" sz="1200" dirty="0"/>
          </a:p>
        </p:txBody>
      </p:sp>
      <p:sp>
        <p:nvSpPr>
          <p:cNvPr id="13" name="Shape 11"/>
          <p:cNvSpPr/>
          <p:nvPr/>
        </p:nvSpPr>
        <p:spPr>
          <a:xfrm>
            <a:off x="548640" y="2642616"/>
            <a:ext cx="594360" cy="429768"/>
          </a:xfrm>
          <a:prstGeom prst="rect">
            <a:avLst/>
          </a:prstGeom>
          <a:solidFill>
            <a:srgbClr val="E07A24"/>
          </a:solidFill>
          <a:ln w="12700">
            <a:solidFill>
              <a:srgbClr val="E07A24"/>
            </a:solidFill>
            <a:prstDash val="solid"/>
          </a:ln>
        </p:spPr>
      </p:sp>
      <p:sp>
        <p:nvSpPr>
          <p:cNvPr id="14" name="Text 12"/>
          <p:cNvSpPr/>
          <p:nvPr/>
        </p:nvSpPr>
        <p:spPr>
          <a:xfrm>
            <a:off x="548640" y="2660904"/>
            <a:ext cx="594360" cy="384048"/>
          </a:xfrm>
          <a:prstGeom prst="rect">
            <a:avLst/>
          </a:prstGeom>
          <a:noFill/>
          <a:ln/>
        </p:spPr>
        <p:txBody>
          <a:bodyPr wrap="square" lIns="0" tIns="0" rIns="0" bIns="0" rtlCol="0" anchor="ctr"/>
          <a:lstStyle/>
          <a:p>
            <a:pPr algn="ctr" indent="0" marL="0">
              <a:buNone/>
            </a:pPr>
            <a:r>
              <a:rPr lang="en-US" sz="2200" b="1" dirty="0">
                <a:solidFill>
                  <a:srgbClr val="FFFFFF"/>
                </a:solidFill>
                <a:latin typeface="Trebuchet MS" pitchFamily="34" charset="0"/>
                <a:ea typeface="Trebuchet MS" pitchFamily="34" charset="-122"/>
                <a:cs typeface="Trebuchet MS" pitchFamily="34" charset="-120"/>
              </a:rPr>
              <a:t>C</a:t>
            </a:r>
            <a:endParaRPr lang="en-US" sz="2200" dirty="0"/>
          </a:p>
        </p:txBody>
      </p:sp>
      <p:sp>
        <p:nvSpPr>
          <p:cNvPr id="15" name="Text 13"/>
          <p:cNvSpPr/>
          <p:nvPr/>
        </p:nvSpPr>
        <p:spPr>
          <a:xfrm>
            <a:off x="1280160" y="2697480"/>
            <a:ext cx="2743200" cy="384048"/>
          </a:xfrm>
          <a:prstGeom prst="rect">
            <a:avLst/>
          </a:prstGeom>
          <a:noFill/>
          <a:ln/>
        </p:spPr>
        <p:txBody>
          <a:bodyPr wrap="square" lIns="0" tIns="0" rIns="0" bIns="0" rtlCol="0" anchor="ctr"/>
          <a:lstStyle/>
          <a:p>
            <a:pPr indent="0" marL="0">
              <a:buNone/>
            </a:pPr>
            <a:r>
              <a:rPr lang="en-US" sz="1300" b="1" dirty="0">
                <a:solidFill>
                  <a:srgbClr val="0F1822"/>
                </a:solidFill>
                <a:latin typeface="Trebuchet MS" pitchFamily="34" charset="0"/>
                <a:ea typeface="Trebuchet MS" pitchFamily="34" charset="-122"/>
                <a:cs typeface="Trebuchet MS" pitchFamily="34" charset="-120"/>
              </a:rPr>
              <a:t>Concealed risk</a:t>
            </a:r>
            <a:endParaRPr lang="en-US" sz="1300" dirty="0"/>
          </a:p>
        </p:txBody>
      </p:sp>
      <p:sp>
        <p:nvSpPr>
          <p:cNvPr id="16" name="Text 14"/>
          <p:cNvSpPr/>
          <p:nvPr/>
        </p:nvSpPr>
        <p:spPr>
          <a:xfrm>
            <a:off x="4114800" y="2697480"/>
            <a:ext cx="7589520" cy="384048"/>
          </a:xfrm>
          <a:prstGeom prst="rect">
            <a:avLst/>
          </a:prstGeom>
          <a:noFill/>
          <a:ln/>
        </p:spPr>
        <p:txBody>
          <a:bodyPr wrap="square" lIns="0" tIns="0" rIns="0" bIns="0" rtlCol="0" anchor="ctr"/>
          <a:lstStyle/>
          <a:p>
            <a:pPr indent="0" marL="0">
              <a:buNone/>
            </a:pPr>
            <a:r>
              <a:rPr lang="en-US" sz="1200" dirty="0">
                <a:solidFill>
                  <a:srgbClr val="0F1822"/>
                </a:solidFill>
                <a:latin typeface="Calibri" pitchFamily="34" charset="0"/>
                <a:ea typeface="Calibri" pitchFamily="34" charset="-122"/>
                <a:cs typeface="Calibri" pitchFamily="34" charset="-120"/>
              </a:rPr>
              <a:t>The qualifying language was buried where no parent would find it.</a:t>
            </a:r>
            <a:endParaRPr lang="en-US" sz="1200" dirty="0"/>
          </a:p>
        </p:txBody>
      </p:sp>
      <p:sp>
        <p:nvSpPr>
          <p:cNvPr id="17" name="Shape 15"/>
          <p:cNvSpPr/>
          <p:nvPr/>
        </p:nvSpPr>
        <p:spPr>
          <a:xfrm>
            <a:off x="548640" y="3118104"/>
            <a:ext cx="594360" cy="429768"/>
          </a:xfrm>
          <a:prstGeom prst="rect">
            <a:avLst/>
          </a:prstGeom>
          <a:solidFill>
            <a:srgbClr val="E07A24"/>
          </a:solidFill>
          <a:ln w="12700">
            <a:solidFill>
              <a:srgbClr val="E07A24"/>
            </a:solidFill>
            <a:prstDash val="solid"/>
          </a:ln>
        </p:spPr>
      </p:sp>
      <p:sp>
        <p:nvSpPr>
          <p:cNvPr id="18" name="Text 16"/>
          <p:cNvSpPr/>
          <p:nvPr/>
        </p:nvSpPr>
        <p:spPr>
          <a:xfrm>
            <a:off x="548640" y="3136392"/>
            <a:ext cx="594360" cy="384048"/>
          </a:xfrm>
          <a:prstGeom prst="rect">
            <a:avLst/>
          </a:prstGeom>
          <a:noFill/>
          <a:ln/>
        </p:spPr>
        <p:txBody>
          <a:bodyPr wrap="square" lIns="0" tIns="0" rIns="0" bIns="0" rtlCol="0" anchor="ctr"/>
          <a:lstStyle/>
          <a:p>
            <a:pPr algn="ctr" indent="0" marL="0">
              <a:buNone/>
            </a:pPr>
            <a:r>
              <a:rPr lang="en-US" sz="2200" b="1" dirty="0">
                <a:solidFill>
                  <a:srgbClr val="FFFFFF"/>
                </a:solidFill>
                <a:latin typeface="Trebuchet MS" pitchFamily="34" charset="0"/>
                <a:ea typeface="Trebuchet MS" pitchFamily="34" charset="-122"/>
                <a:cs typeface="Trebuchet MS" pitchFamily="34" charset="-120"/>
              </a:rPr>
              <a:t>E</a:t>
            </a:r>
            <a:endParaRPr lang="en-US" sz="2200" dirty="0"/>
          </a:p>
        </p:txBody>
      </p:sp>
      <p:sp>
        <p:nvSpPr>
          <p:cNvPr id="19" name="Text 17"/>
          <p:cNvSpPr/>
          <p:nvPr/>
        </p:nvSpPr>
        <p:spPr>
          <a:xfrm>
            <a:off x="1280160" y="3172968"/>
            <a:ext cx="2743200" cy="384048"/>
          </a:xfrm>
          <a:prstGeom prst="rect">
            <a:avLst/>
          </a:prstGeom>
          <a:noFill/>
          <a:ln/>
        </p:spPr>
        <p:txBody>
          <a:bodyPr wrap="square" lIns="0" tIns="0" rIns="0" bIns="0" rtlCol="0" anchor="ctr"/>
          <a:lstStyle/>
          <a:p>
            <a:pPr indent="0" marL="0">
              <a:buNone/>
            </a:pPr>
            <a:r>
              <a:rPr lang="en-US" sz="1300" b="1" dirty="0">
                <a:solidFill>
                  <a:srgbClr val="0F1822"/>
                </a:solidFill>
                <a:latin typeface="Trebuchet MS" pitchFamily="34" charset="0"/>
                <a:ea typeface="Trebuchet MS" pitchFamily="34" charset="-122"/>
                <a:cs typeface="Trebuchet MS" pitchFamily="34" charset="-120"/>
              </a:rPr>
              <a:t>Element failure</a:t>
            </a:r>
            <a:endParaRPr lang="en-US" sz="1300" dirty="0"/>
          </a:p>
        </p:txBody>
      </p:sp>
      <p:sp>
        <p:nvSpPr>
          <p:cNvPr id="20" name="Text 18"/>
          <p:cNvSpPr/>
          <p:nvPr/>
        </p:nvSpPr>
        <p:spPr>
          <a:xfrm>
            <a:off x="4114800" y="3172968"/>
            <a:ext cx="7589520" cy="384048"/>
          </a:xfrm>
          <a:prstGeom prst="rect">
            <a:avLst/>
          </a:prstGeom>
          <a:noFill/>
          <a:ln/>
        </p:spPr>
        <p:txBody>
          <a:bodyPr wrap="square" lIns="0" tIns="0" rIns="0" bIns="0" rtlCol="0" anchor="ctr"/>
          <a:lstStyle/>
          <a:p>
            <a:pPr indent="0" marL="0">
              <a:buNone/>
            </a:pPr>
            <a:r>
              <a:rPr lang="en-US" sz="1200" dirty="0">
                <a:solidFill>
                  <a:srgbClr val="0F1822"/>
                </a:solidFill>
                <a:latin typeface="Calibri" pitchFamily="34" charset="0"/>
                <a:ea typeface="Calibri" pitchFamily="34" charset="-122"/>
                <a:cs typeface="Calibri" pitchFamily="34" charset="-120"/>
              </a:rPr>
              <a:t>Tip-over sensor, overheat sensor, contact beam — each failed in this fire.</a:t>
            </a:r>
            <a:endParaRPr lang="en-US" sz="1200" dirty="0"/>
          </a:p>
        </p:txBody>
      </p:sp>
      <p:sp>
        <p:nvSpPr>
          <p:cNvPr id="21" name="Shape 19"/>
          <p:cNvSpPr/>
          <p:nvPr/>
        </p:nvSpPr>
        <p:spPr>
          <a:xfrm>
            <a:off x="548640" y="3593592"/>
            <a:ext cx="594360" cy="429768"/>
          </a:xfrm>
          <a:prstGeom prst="rect">
            <a:avLst/>
          </a:prstGeom>
          <a:solidFill>
            <a:srgbClr val="E07A24"/>
          </a:solidFill>
          <a:ln w="12700">
            <a:solidFill>
              <a:srgbClr val="E07A24"/>
            </a:solidFill>
            <a:prstDash val="solid"/>
          </a:ln>
        </p:spPr>
      </p:sp>
      <p:sp>
        <p:nvSpPr>
          <p:cNvPr id="22" name="Text 20"/>
          <p:cNvSpPr/>
          <p:nvPr/>
        </p:nvSpPr>
        <p:spPr>
          <a:xfrm>
            <a:off x="548640" y="3611880"/>
            <a:ext cx="594360" cy="384048"/>
          </a:xfrm>
          <a:prstGeom prst="rect">
            <a:avLst/>
          </a:prstGeom>
          <a:noFill/>
          <a:ln/>
        </p:spPr>
        <p:txBody>
          <a:bodyPr wrap="square" lIns="0" tIns="0" rIns="0" bIns="0" rtlCol="0" anchor="ctr"/>
          <a:lstStyle/>
          <a:p>
            <a:pPr algn="ctr" indent="0" marL="0">
              <a:buNone/>
            </a:pPr>
            <a:r>
              <a:rPr lang="en-US" sz="2200" b="1" dirty="0">
                <a:solidFill>
                  <a:srgbClr val="FFFFFF"/>
                </a:solidFill>
                <a:latin typeface="Trebuchet MS" pitchFamily="34" charset="0"/>
                <a:ea typeface="Trebuchet MS" pitchFamily="34" charset="-122"/>
                <a:cs typeface="Trebuchet MS" pitchFamily="34" charset="-120"/>
              </a:rPr>
              <a:t>P</a:t>
            </a:r>
            <a:endParaRPr lang="en-US" sz="2200" dirty="0"/>
          </a:p>
        </p:txBody>
      </p:sp>
      <p:sp>
        <p:nvSpPr>
          <p:cNvPr id="23" name="Text 21"/>
          <p:cNvSpPr/>
          <p:nvPr/>
        </p:nvSpPr>
        <p:spPr>
          <a:xfrm>
            <a:off x="1280160" y="3648456"/>
            <a:ext cx="2743200" cy="384048"/>
          </a:xfrm>
          <a:prstGeom prst="rect">
            <a:avLst/>
          </a:prstGeom>
          <a:noFill/>
          <a:ln/>
        </p:spPr>
        <p:txBody>
          <a:bodyPr wrap="square" lIns="0" tIns="0" rIns="0" bIns="0" rtlCol="0" anchor="ctr"/>
          <a:lstStyle/>
          <a:p>
            <a:pPr indent="0" marL="0">
              <a:buNone/>
            </a:pPr>
            <a:r>
              <a:rPr lang="en-US" sz="1300" b="1" dirty="0">
                <a:solidFill>
                  <a:srgbClr val="0F1822"/>
                </a:solidFill>
                <a:latin typeface="Trebuchet MS" pitchFamily="34" charset="0"/>
                <a:ea typeface="Trebuchet MS" pitchFamily="34" charset="-122"/>
                <a:cs typeface="Trebuchet MS" pitchFamily="34" charset="-120"/>
              </a:rPr>
              <a:t>Profit over safety</a:t>
            </a:r>
            <a:endParaRPr lang="en-US" sz="1300" dirty="0"/>
          </a:p>
        </p:txBody>
      </p:sp>
      <p:sp>
        <p:nvSpPr>
          <p:cNvPr id="24" name="Text 22"/>
          <p:cNvSpPr/>
          <p:nvPr/>
        </p:nvSpPr>
        <p:spPr>
          <a:xfrm>
            <a:off x="4114800" y="3648456"/>
            <a:ext cx="7589520" cy="384048"/>
          </a:xfrm>
          <a:prstGeom prst="rect">
            <a:avLst/>
          </a:prstGeom>
          <a:noFill/>
          <a:ln/>
        </p:spPr>
        <p:txBody>
          <a:bodyPr wrap="square" lIns="0" tIns="0" rIns="0" bIns="0" rtlCol="0" anchor="ctr"/>
          <a:lstStyle/>
          <a:p>
            <a:pPr indent="0" marL="0">
              <a:buNone/>
            </a:pPr>
            <a:r>
              <a:rPr lang="en-US" sz="1200" dirty="0">
                <a:solidFill>
                  <a:srgbClr val="0F1822"/>
                </a:solidFill>
                <a:latin typeface="Calibri" pitchFamily="34" charset="0"/>
                <a:ea typeface="Calibri" pitchFamily="34" charset="-122"/>
                <a:cs typeface="Calibri" pitchFamily="34" charset="-120"/>
              </a:rPr>
              <a:t>A working contact sensor that fires on a cotton sheet costs pennies.</a:t>
            </a:r>
            <a:endParaRPr lang="en-US" sz="1200" dirty="0"/>
          </a:p>
        </p:txBody>
      </p:sp>
      <p:sp>
        <p:nvSpPr>
          <p:cNvPr id="25" name="Shape 23"/>
          <p:cNvSpPr/>
          <p:nvPr/>
        </p:nvSpPr>
        <p:spPr>
          <a:xfrm>
            <a:off x="548640" y="4069080"/>
            <a:ext cx="594360" cy="429768"/>
          </a:xfrm>
          <a:prstGeom prst="rect">
            <a:avLst/>
          </a:prstGeom>
          <a:solidFill>
            <a:srgbClr val="E07A24"/>
          </a:solidFill>
          <a:ln w="12700">
            <a:solidFill>
              <a:srgbClr val="E07A24"/>
            </a:solidFill>
            <a:prstDash val="solid"/>
          </a:ln>
        </p:spPr>
      </p:sp>
      <p:sp>
        <p:nvSpPr>
          <p:cNvPr id="26" name="Text 24"/>
          <p:cNvSpPr/>
          <p:nvPr/>
        </p:nvSpPr>
        <p:spPr>
          <a:xfrm>
            <a:off x="548640" y="4087368"/>
            <a:ext cx="594360" cy="384048"/>
          </a:xfrm>
          <a:prstGeom prst="rect">
            <a:avLst/>
          </a:prstGeom>
          <a:noFill/>
          <a:ln/>
        </p:spPr>
        <p:txBody>
          <a:bodyPr wrap="square" lIns="0" tIns="0" rIns="0" bIns="0" rtlCol="0" anchor="ctr"/>
          <a:lstStyle/>
          <a:p>
            <a:pPr algn="ctr" indent="0" marL="0">
              <a:buNone/>
            </a:pPr>
            <a:r>
              <a:rPr lang="en-US" sz="2200" b="1" dirty="0">
                <a:solidFill>
                  <a:srgbClr val="FFFFFF"/>
                </a:solidFill>
                <a:latin typeface="Trebuchet MS" pitchFamily="34" charset="0"/>
                <a:ea typeface="Trebuchet MS" pitchFamily="34" charset="-122"/>
                <a:cs typeface="Trebuchet MS" pitchFamily="34" charset="-120"/>
              </a:rPr>
              <a:t>T</a:t>
            </a:r>
            <a:endParaRPr lang="en-US" sz="2200" dirty="0"/>
          </a:p>
        </p:txBody>
      </p:sp>
      <p:sp>
        <p:nvSpPr>
          <p:cNvPr id="27" name="Text 25"/>
          <p:cNvSpPr/>
          <p:nvPr/>
        </p:nvSpPr>
        <p:spPr>
          <a:xfrm>
            <a:off x="1280160" y="4123944"/>
            <a:ext cx="2743200" cy="384048"/>
          </a:xfrm>
          <a:prstGeom prst="rect">
            <a:avLst/>
          </a:prstGeom>
          <a:noFill/>
          <a:ln/>
        </p:spPr>
        <p:txBody>
          <a:bodyPr wrap="square" lIns="0" tIns="0" rIns="0" bIns="0" rtlCol="0" anchor="ctr"/>
          <a:lstStyle/>
          <a:p>
            <a:pPr indent="0" marL="0">
              <a:buNone/>
            </a:pPr>
            <a:r>
              <a:rPr lang="en-US" sz="1300" b="1" dirty="0">
                <a:solidFill>
                  <a:srgbClr val="0F1822"/>
                </a:solidFill>
                <a:latin typeface="Trebuchet MS" pitchFamily="34" charset="0"/>
                <a:ea typeface="Trebuchet MS" pitchFamily="34" charset="-122"/>
                <a:cs typeface="Trebuchet MS" pitchFamily="34" charset="-120"/>
              </a:rPr>
              <a:t>Tragedy was foreseen</a:t>
            </a:r>
            <a:endParaRPr lang="en-US" sz="1300" dirty="0"/>
          </a:p>
        </p:txBody>
      </p:sp>
      <p:sp>
        <p:nvSpPr>
          <p:cNvPr id="28" name="Text 26"/>
          <p:cNvSpPr/>
          <p:nvPr/>
        </p:nvSpPr>
        <p:spPr>
          <a:xfrm>
            <a:off x="4114800" y="4123944"/>
            <a:ext cx="7589520" cy="384048"/>
          </a:xfrm>
          <a:prstGeom prst="rect">
            <a:avLst/>
          </a:prstGeom>
          <a:noFill/>
          <a:ln/>
        </p:spPr>
        <p:txBody>
          <a:bodyPr wrap="square" lIns="0" tIns="0" rIns="0" bIns="0" rtlCol="0" anchor="ctr"/>
          <a:lstStyle/>
          <a:p>
            <a:pPr indent="0" marL="0">
              <a:buNone/>
            </a:pPr>
            <a:r>
              <a:rPr lang="en-US" sz="1200" dirty="0">
                <a:solidFill>
                  <a:srgbClr val="0F1822"/>
                </a:solidFill>
                <a:latin typeface="Calibri" pitchFamily="34" charset="0"/>
                <a:ea typeface="Calibri" pitchFamily="34" charset="-122"/>
                <a:cs typeface="Calibri" pitchFamily="34" charset="-120"/>
              </a:rPr>
              <a:t>The consequence is named for the jury. Your case has a name, too. Use it.</a:t>
            </a:r>
            <a:endParaRPr lang="en-US" sz="1200" dirty="0"/>
          </a:p>
        </p:txBody>
      </p:sp>
      <p:sp>
        <p:nvSpPr>
          <p:cNvPr id="29" name="Shape 27"/>
          <p:cNvSpPr/>
          <p:nvPr/>
        </p:nvSpPr>
        <p:spPr>
          <a:xfrm>
            <a:off x="548640" y="4544568"/>
            <a:ext cx="594360" cy="429768"/>
          </a:xfrm>
          <a:prstGeom prst="rect">
            <a:avLst/>
          </a:prstGeom>
          <a:solidFill>
            <a:srgbClr val="E07A24"/>
          </a:solidFill>
          <a:ln w="12700">
            <a:solidFill>
              <a:srgbClr val="E07A24"/>
            </a:solidFill>
            <a:prstDash val="solid"/>
          </a:ln>
        </p:spPr>
      </p:sp>
      <p:sp>
        <p:nvSpPr>
          <p:cNvPr id="30" name="Text 28"/>
          <p:cNvSpPr/>
          <p:nvPr/>
        </p:nvSpPr>
        <p:spPr>
          <a:xfrm>
            <a:off x="548640" y="4562856"/>
            <a:ext cx="594360" cy="384048"/>
          </a:xfrm>
          <a:prstGeom prst="rect">
            <a:avLst/>
          </a:prstGeom>
          <a:noFill/>
          <a:ln/>
        </p:spPr>
        <p:txBody>
          <a:bodyPr wrap="square" lIns="0" tIns="0" rIns="0" bIns="0" rtlCol="0" anchor="ctr"/>
          <a:lstStyle/>
          <a:p>
            <a:pPr algn="ctr" indent="0" marL="0">
              <a:buNone/>
            </a:pPr>
            <a:r>
              <a:rPr lang="en-US" sz="2200" b="1" dirty="0">
                <a:solidFill>
                  <a:srgbClr val="FFFFFF"/>
                </a:solidFill>
                <a:latin typeface="Trebuchet MS" pitchFamily="34" charset="0"/>
                <a:ea typeface="Trebuchet MS" pitchFamily="34" charset="-122"/>
                <a:cs typeface="Trebuchet MS" pitchFamily="34" charset="-120"/>
              </a:rPr>
              <a:t>I</a:t>
            </a:r>
            <a:endParaRPr lang="en-US" sz="2200" dirty="0"/>
          </a:p>
        </p:txBody>
      </p:sp>
      <p:sp>
        <p:nvSpPr>
          <p:cNvPr id="31" name="Text 29"/>
          <p:cNvSpPr/>
          <p:nvPr/>
        </p:nvSpPr>
        <p:spPr>
          <a:xfrm>
            <a:off x="1280160" y="4599432"/>
            <a:ext cx="2743200" cy="384048"/>
          </a:xfrm>
          <a:prstGeom prst="rect">
            <a:avLst/>
          </a:prstGeom>
          <a:noFill/>
          <a:ln/>
        </p:spPr>
        <p:txBody>
          <a:bodyPr wrap="square" lIns="0" tIns="0" rIns="0" bIns="0" rtlCol="0" anchor="ctr"/>
          <a:lstStyle/>
          <a:p>
            <a:pPr indent="0" marL="0">
              <a:buNone/>
            </a:pPr>
            <a:r>
              <a:rPr lang="en-US" sz="1300" b="1" dirty="0">
                <a:solidFill>
                  <a:srgbClr val="0F1822"/>
                </a:solidFill>
                <a:latin typeface="Trebuchet MS" pitchFamily="34" charset="0"/>
                <a:ea typeface="Trebuchet MS" pitchFamily="34" charset="-122"/>
                <a:cs typeface="Trebuchet MS" pitchFamily="34" charset="-120"/>
              </a:rPr>
              <a:t>Industry standard</a:t>
            </a:r>
            <a:endParaRPr lang="en-US" sz="1300" dirty="0"/>
          </a:p>
        </p:txBody>
      </p:sp>
      <p:sp>
        <p:nvSpPr>
          <p:cNvPr id="32" name="Text 30"/>
          <p:cNvSpPr/>
          <p:nvPr/>
        </p:nvSpPr>
        <p:spPr>
          <a:xfrm>
            <a:off x="4114800" y="4599432"/>
            <a:ext cx="7589520" cy="384048"/>
          </a:xfrm>
          <a:prstGeom prst="rect">
            <a:avLst/>
          </a:prstGeom>
          <a:noFill/>
          <a:ln/>
        </p:spPr>
        <p:txBody>
          <a:bodyPr wrap="square" lIns="0" tIns="0" rIns="0" bIns="0" rtlCol="0" anchor="ctr"/>
          <a:lstStyle/>
          <a:p>
            <a:pPr indent="0" marL="0">
              <a:buNone/>
            </a:pPr>
            <a:r>
              <a:rPr lang="en-US" sz="1200" dirty="0">
                <a:solidFill>
                  <a:srgbClr val="0F1822"/>
                </a:solidFill>
                <a:latin typeface="Calibri" pitchFamily="34" charset="0"/>
                <a:ea typeface="Calibri" pitchFamily="34" charset="-122"/>
                <a:cs typeface="Calibri" pitchFamily="34" charset="-120"/>
              </a:rPr>
              <a:t>Forced-air heaters do the same job at 124°. The safer design existed the entire time.</a:t>
            </a:r>
            <a:endParaRPr lang="en-US" sz="1200" dirty="0"/>
          </a:p>
        </p:txBody>
      </p:sp>
      <p:sp>
        <p:nvSpPr>
          <p:cNvPr id="33" name="Shape 31"/>
          <p:cNvSpPr/>
          <p:nvPr/>
        </p:nvSpPr>
        <p:spPr>
          <a:xfrm>
            <a:off x="548640" y="5020056"/>
            <a:ext cx="594360" cy="429768"/>
          </a:xfrm>
          <a:prstGeom prst="rect">
            <a:avLst/>
          </a:prstGeom>
          <a:solidFill>
            <a:srgbClr val="E07A24"/>
          </a:solidFill>
          <a:ln w="12700">
            <a:solidFill>
              <a:srgbClr val="E07A24"/>
            </a:solidFill>
            <a:prstDash val="solid"/>
          </a:ln>
        </p:spPr>
      </p:sp>
      <p:sp>
        <p:nvSpPr>
          <p:cNvPr id="34" name="Text 32"/>
          <p:cNvSpPr/>
          <p:nvPr/>
        </p:nvSpPr>
        <p:spPr>
          <a:xfrm>
            <a:off x="548640" y="5038344"/>
            <a:ext cx="594360" cy="384048"/>
          </a:xfrm>
          <a:prstGeom prst="rect">
            <a:avLst/>
          </a:prstGeom>
          <a:noFill/>
          <a:ln/>
        </p:spPr>
        <p:txBody>
          <a:bodyPr wrap="square" lIns="0" tIns="0" rIns="0" bIns="0" rtlCol="0" anchor="ctr"/>
          <a:lstStyle/>
          <a:p>
            <a:pPr algn="ctr" indent="0" marL="0">
              <a:buNone/>
            </a:pPr>
            <a:r>
              <a:rPr lang="en-US" sz="2200" b="1" dirty="0">
                <a:solidFill>
                  <a:srgbClr val="FFFFFF"/>
                </a:solidFill>
                <a:latin typeface="Trebuchet MS" pitchFamily="34" charset="0"/>
                <a:ea typeface="Trebuchet MS" pitchFamily="34" charset="-122"/>
                <a:cs typeface="Trebuchet MS" pitchFamily="34" charset="-120"/>
              </a:rPr>
              <a:t>O</a:t>
            </a:r>
            <a:endParaRPr lang="en-US" sz="2200" dirty="0"/>
          </a:p>
        </p:txBody>
      </p:sp>
      <p:sp>
        <p:nvSpPr>
          <p:cNvPr id="35" name="Text 33"/>
          <p:cNvSpPr/>
          <p:nvPr/>
        </p:nvSpPr>
        <p:spPr>
          <a:xfrm>
            <a:off x="1280160" y="5074920"/>
            <a:ext cx="2743200" cy="384048"/>
          </a:xfrm>
          <a:prstGeom prst="rect">
            <a:avLst/>
          </a:prstGeom>
          <a:noFill/>
          <a:ln/>
        </p:spPr>
        <p:txBody>
          <a:bodyPr wrap="square" lIns="0" tIns="0" rIns="0" bIns="0" rtlCol="0" anchor="ctr"/>
          <a:lstStyle/>
          <a:p>
            <a:pPr indent="0" marL="0">
              <a:buNone/>
            </a:pPr>
            <a:r>
              <a:rPr lang="en-US" sz="1300" b="1" dirty="0">
                <a:solidFill>
                  <a:srgbClr val="0F1822"/>
                </a:solidFill>
                <a:latin typeface="Trebuchet MS" pitchFamily="34" charset="0"/>
                <a:ea typeface="Trebuchet MS" pitchFamily="34" charset="-122"/>
                <a:cs typeface="Trebuchet MS" pitchFamily="34" charset="-120"/>
              </a:rPr>
              <a:t>Own words convict</a:t>
            </a:r>
            <a:endParaRPr lang="en-US" sz="1300" dirty="0"/>
          </a:p>
        </p:txBody>
      </p:sp>
      <p:sp>
        <p:nvSpPr>
          <p:cNvPr id="36" name="Text 34"/>
          <p:cNvSpPr/>
          <p:nvPr/>
        </p:nvSpPr>
        <p:spPr>
          <a:xfrm>
            <a:off x="4114800" y="5074920"/>
            <a:ext cx="7589520" cy="384048"/>
          </a:xfrm>
          <a:prstGeom prst="rect">
            <a:avLst/>
          </a:prstGeom>
          <a:noFill/>
          <a:ln/>
        </p:spPr>
        <p:txBody>
          <a:bodyPr wrap="square" lIns="0" tIns="0" rIns="0" bIns="0" rtlCol="0" anchor="ctr"/>
          <a:lstStyle/>
          <a:p>
            <a:pPr indent="0" marL="0">
              <a:buNone/>
            </a:pPr>
            <a:r>
              <a:rPr lang="en-US" sz="1200" dirty="0">
                <a:solidFill>
                  <a:srgbClr val="0F1822"/>
                </a:solidFill>
                <a:latin typeface="Calibri" pitchFamily="34" charset="0"/>
                <a:ea typeface="Calibri" pitchFamily="34" charset="-122"/>
                <a:cs typeface="Calibri" pitchFamily="34" charset="-120"/>
              </a:rPr>
              <a:t>The exhibit binder closes with the manufacturer's manual highlighted in yellow.</a:t>
            </a:r>
            <a:endParaRPr lang="en-US" sz="1200" dirty="0"/>
          </a:p>
        </p:txBody>
      </p:sp>
      <p:sp>
        <p:nvSpPr>
          <p:cNvPr id="37" name="Shape 35"/>
          <p:cNvSpPr/>
          <p:nvPr/>
        </p:nvSpPr>
        <p:spPr>
          <a:xfrm>
            <a:off x="548640" y="5495544"/>
            <a:ext cx="594360" cy="429768"/>
          </a:xfrm>
          <a:prstGeom prst="rect">
            <a:avLst/>
          </a:prstGeom>
          <a:solidFill>
            <a:srgbClr val="E07A24"/>
          </a:solidFill>
          <a:ln w="12700">
            <a:solidFill>
              <a:srgbClr val="E07A24"/>
            </a:solidFill>
            <a:prstDash val="solid"/>
          </a:ln>
        </p:spPr>
      </p:sp>
      <p:sp>
        <p:nvSpPr>
          <p:cNvPr id="38" name="Text 36"/>
          <p:cNvSpPr/>
          <p:nvPr/>
        </p:nvSpPr>
        <p:spPr>
          <a:xfrm>
            <a:off x="548640" y="5513832"/>
            <a:ext cx="594360" cy="384048"/>
          </a:xfrm>
          <a:prstGeom prst="rect">
            <a:avLst/>
          </a:prstGeom>
          <a:noFill/>
          <a:ln/>
        </p:spPr>
        <p:txBody>
          <a:bodyPr wrap="square" lIns="0" tIns="0" rIns="0" bIns="0" rtlCol="0" anchor="ctr"/>
          <a:lstStyle/>
          <a:p>
            <a:pPr algn="ctr" indent="0" marL="0">
              <a:buNone/>
            </a:pPr>
            <a:r>
              <a:rPr lang="en-US" sz="2200" b="1" dirty="0">
                <a:solidFill>
                  <a:srgbClr val="FFFFFF"/>
                </a:solidFill>
                <a:latin typeface="Trebuchet MS" pitchFamily="34" charset="0"/>
                <a:ea typeface="Trebuchet MS" pitchFamily="34" charset="-122"/>
                <a:cs typeface="Trebuchet MS" pitchFamily="34" charset="-120"/>
              </a:rPr>
              <a:t>N</a:t>
            </a:r>
            <a:endParaRPr lang="en-US" sz="2200" dirty="0"/>
          </a:p>
        </p:txBody>
      </p:sp>
      <p:sp>
        <p:nvSpPr>
          <p:cNvPr id="39" name="Text 37"/>
          <p:cNvSpPr/>
          <p:nvPr/>
        </p:nvSpPr>
        <p:spPr>
          <a:xfrm>
            <a:off x="1280160" y="5550408"/>
            <a:ext cx="2743200" cy="384048"/>
          </a:xfrm>
          <a:prstGeom prst="rect">
            <a:avLst/>
          </a:prstGeom>
          <a:noFill/>
          <a:ln/>
        </p:spPr>
        <p:txBody>
          <a:bodyPr wrap="square" lIns="0" tIns="0" rIns="0" bIns="0" rtlCol="0" anchor="ctr"/>
          <a:lstStyle/>
          <a:p>
            <a:pPr indent="0" marL="0">
              <a:buNone/>
            </a:pPr>
            <a:r>
              <a:rPr lang="en-US" sz="1300" b="1" dirty="0">
                <a:solidFill>
                  <a:srgbClr val="0F1822"/>
                </a:solidFill>
                <a:latin typeface="Trebuchet MS" pitchFamily="34" charset="0"/>
                <a:ea typeface="Trebuchet MS" pitchFamily="34" charset="-122"/>
                <a:cs typeface="Trebuchet MS" pitchFamily="34" charset="-120"/>
              </a:rPr>
              <a:t>Now — your verdict</a:t>
            </a:r>
            <a:endParaRPr lang="en-US" sz="1300" dirty="0"/>
          </a:p>
        </p:txBody>
      </p:sp>
      <p:sp>
        <p:nvSpPr>
          <p:cNvPr id="40" name="Text 38"/>
          <p:cNvSpPr/>
          <p:nvPr/>
        </p:nvSpPr>
        <p:spPr>
          <a:xfrm>
            <a:off x="4114800" y="5550408"/>
            <a:ext cx="7589520" cy="384048"/>
          </a:xfrm>
          <a:prstGeom prst="rect">
            <a:avLst/>
          </a:prstGeom>
          <a:noFill/>
          <a:ln/>
        </p:spPr>
        <p:txBody>
          <a:bodyPr wrap="square" lIns="0" tIns="0" rIns="0" bIns="0" rtlCol="0" anchor="ctr"/>
          <a:lstStyle/>
          <a:p>
            <a:pPr indent="0" marL="0">
              <a:buNone/>
            </a:pPr>
            <a:r>
              <a:rPr lang="en-US" sz="1200" dirty="0">
                <a:solidFill>
                  <a:srgbClr val="0F1822"/>
                </a:solidFill>
                <a:latin typeface="Calibri" pitchFamily="34" charset="0"/>
                <a:ea typeface="Calibri" pitchFamily="34" charset="-122"/>
                <a:cs typeface="Calibri" pitchFamily="34" charset="-120"/>
              </a:rPr>
              <a:t>Damages are not a windfall. They are the only language a manufacturer hears.</a:t>
            </a:r>
            <a:endParaRPr lang="en-US" sz="1200" dirty="0"/>
          </a:p>
        </p:txBody>
      </p:sp>
      <p:sp>
        <p:nvSpPr>
          <p:cNvPr id="41" name="Shape 39"/>
          <p:cNvSpPr/>
          <p:nvPr/>
        </p:nvSpPr>
        <p:spPr>
          <a:xfrm>
            <a:off x="0" y="6400800"/>
            <a:ext cx="12188952" cy="457200"/>
          </a:xfrm>
          <a:prstGeom prst="rect">
            <a:avLst/>
          </a:prstGeom>
          <a:solidFill>
            <a:srgbClr val="1A2332"/>
          </a:solidFill>
          <a:ln w="12700">
            <a:solidFill>
              <a:srgbClr val="1A2332"/>
            </a:solidFill>
            <a:prstDash val="solid"/>
          </a:ln>
        </p:spPr>
      </p:sp>
      <p:sp>
        <p:nvSpPr>
          <p:cNvPr id="42" name="Text 40"/>
          <p:cNvSpPr/>
          <p:nvPr/>
        </p:nvSpPr>
        <p:spPr>
          <a:xfrm>
            <a:off x="548640" y="6446520"/>
            <a:ext cx="5486400" cy="201168"/>
          </a:xfrm>
          <a:prstGeom prst="rect">
            <a:avLst/>
          </a:prstGeom>
          <a:noFill/>
          <a:ln/>
        </p:spPr>
        <p:txBody>
          <a:bodyPr wrap="square" lIns="0" tIns="0" rIns="0" bIns="0" rtlCol="0" anchor="ctr"/>
          <a:lstStyle/>
          <a:p>
            <a:pPr indent="0" marL="0">
              <a:buNone/>
            </a:pPr>
            <a:r>
              <a:rPr lang="en-US" sz="1000" b="1" spc="300" kern="0" dirty="0">
                <a:solidFill>
                  <a:srgbClr val="FFFFFF"/>
                </a:solidFill>
                <a:latin typeface="Trebuchet MS" pitchFamily="34" charset="0"/>
                <a:ea typeface="Trebuchet MS" pitchFamily="34" charset="-122"/>
                <a:cs typeface="Trebuchet MS" pitchFamily="34" charset="-120"/>
              </a:rPr>
              <a:t>THE HOMAMPOUR LAW FIRM, PC</a:t>
            </a:r>
            <a:endParaRPr lang="en-US" sz="1000" dirty="0"/>
          </a:p>
        </p:txBody>
      </p:sp>
      <p:sp>
        <p:nvSpPr>
          <p:cNvPr id="43" name="Text 41"/>
          <p:cNvSpPr/>
          <p:nvPr/>
        </p:nvSpPr>
        <p:spPr>
          <a:xfrm>
            <a:off x="548640" y="6647688"/>
            <a:ext cx="10972800" cy="182880"/>
          </a:xfrm>
          <a:prstGeom prst="rect">
            <a:avLst/>
          </a:prstGeom>
          <a:noFill/>
          <a:ln/>
        </p:spPr>
        <p:txBody>
          <a:bodyPr wrap="square" lIns="0" tIns="0" rIns="0" bIns="0" rtlCol="0" anchor="ctr"/>
          <a:lstStyle/>
          <a:p>
            <a:pPr indent="0" marL="0">
              <a:buNone/>
            </a:pPr>
            <a:r>
              <a:rPr lang="en-US" sz="900" dirty="0">
                <a:solidFill>
                  <a:srgbClr val="B9C2CF"/>
                </a:solidFill>
                <a:latin typeface="Calibri" pitchFamily="34" charset="0"/>
                <a:ea typeface="Calibri" pitchFamily="34" charset="-122"/>
                <a:cs typeface="Calibri" pitchFamily="34" charset="-120"/>
              </a:rPr>
              <a:t>15303 Ventura Blvd, Suite 1450, Sherman Oaks, CA 91436  •  (323) 252-7921  •  homampour.com</a:t>
            </a:r>
            <a:endParaRPr lang="en-US" sz="900" dirty="0"/>
          </a:p>
        </p:txBody>
      </p:sp>
      <p:sp>
        <p:nvSpPr>
          <p:cNvPr id="44" name="Text 42"/>
          <p:cNvSpPr/>
          <p:nvPr/>
        </p:nvSpPr>
        <p:spPr>
          <a:xfrm>
            <a:off x="10972800" y="6446520"/>
            <a:ext cx="1097280" cy="201168"/>
          </a:xfrm>
          <a:prstGeom prst="rect">
            <a:avLst/>
          </a:prstGeom>
          <a:noFill/>
          <a:ln/>
        </p:spPr>
        <p:txBody>
          <a:bodyPr wrap="square" lIns="0" tIns="0" rIns="0" bIns="0" rtlCol="0" anchor="ctr"/>
          <a:lstStyle/>
          <a:p>
            <a:pPr algn="r" indent="0" marL="0">
              <a:buNone/>
            </a:pPr>
            <a:r>
              <a:rPr lang="en-US" sz="900" dirty="0">
                <a:solidFill>
                  <a:srgbClr val="B9C2CF"/>
                </a:solidFill>
                <a:latin typeface="Calibri" pitchFamily="34" charset="0"/>
                <a:ea typeface="Calibri" pitchFamily="34" charset="-122"/>
                <a:cs typeface="Calibri" pitchFamily="34" charset="-120"/>
              </a:rPr>
              <a:t>16 / 25</a:t>
            </a:r>
            <a:endParaRPr lang="en-US" sz="9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1A2332"/>
        </a:solidFill>
      </p:bgPr>
    </p:bg>
    <p:spTree>
      <p:nvGrpSpPr>
        <p:cNvPr id="1" name=""/>
        <p:cNvGrpSpPr/>
        <p:nvPr/>
      </p:nvGrpSpPr>
      <p:grpSpPr>
        <a:xfrm>
          <a:off x="0" y="0"/>
          <a:ext cx="0" cy="0"/>
          <a:chOff x="0" y="0"/>
          <a:chExt cx="0" cy="0"/>
        </a:xfrm>
      </p:grpSpPr>
      <p:sp>
        <p:nvSpPr>
          <p:cNvPr id="2" name="Shape 0"/>
          <p:cNvSpPr/>
          <p:nvPr/>
        </p:nvSpPr>
        <p:spPr>
          <a:xfrm>
            <a:off x="0" y="0"/>
            <a:ext cx="12188952" cy="164592"/>
          </a:xfrm>
          <a:prstGeom prst="rect">
            <a:avLst/>
          </a:prstGeom>
          <a:solidFill>
            <a:srgbClr val="E07A24"/>
          </a:solidFill>
          <a:ln w="12700">
            <a:solidFill>
              <a:srgbClr val="E07A24"/>
            </a:solidFill>
            <a:prstDash val="solid"/>
          </a:ln>
        </p:spPr>
      </p:sp>
      <p:sp>
        <p:nvSpPr>
          <p:cNvPr id="3" name="Text 1"/>
          <p:cNvSpPr/>
          <p:nvPr/>
        </p:nvSpPr>
        <p:spPr>
          <a:xfrm>
            <a:off x="548640" y="2194560"/>
            <a:ext cx="10972800" cy="365760"/>
          </a:xfrm>
          <a:prstGeom prst="rect">
            <a:avLst/>
          </a:prstGeom>
          <a:noFill/>
          <a:ln/>
        </p:spPr>
        <p:txBody>
          <a:bodyPr wrap="square" lIns="0" tIns="0" rIns="0" bIns="0" rtlCol="0" anchor="ctr"/>
          <a:lstStyle/>
          <a:p>
            <a:pPr indent="0" marL="0">
              <a:buNone/>
            </a:pPr>
            <a:r>
              <a:rPr lang="en-US" sz="1400" b="1" spc="600" kern="0" dirty="0">
                <a:solidFill>
                  <a:srgbClr val="E07A24"/>
                </a:solidFill>
                <a:latin typeface="Trebuchet MS" pitchFamily="34" charset="0"/>
                <a:ea typeface="Trebuchet MS" pitchFamily="34" charset="-122"/>
                <a:cs typeface="Trebuchet MS" pitchFamily="34" charset="-120"/>
              </a:rPr>
              <a:t>PART FOUR</a:t>
            </a:r>
            <a:endParaRPr lang="en-US" sz="1400" dirty="0"/>
          </a:p>
        </p:txBody>
      </p:sp>
      <p:sp>
        <p:nvSpPr>
          <p:cNvPr id="4" name="Text 2"/>
          <p:cNvSpPr/>
          <p:nvPr/>
        </p:nvSpPr>
        <p:spPr>
          <a:xfrm>
            <a:off x="548640" y="2606040"/>
            <a:ext cx="10972800" cy="1097280"/>
          </a:xfrm>
          <a:prstGeom prst="rect">
            <a:avLst/>
          </a:prstGeom>
          <a:noFill/>
          <a:ln/>
        </p:spPr>
        <p:txBody>
          <a:bodyPr wrap="square" lIns="0" tIns="0" rIns="0" bIns="0" rtlCol="0" anchor="ctr"/>
          <a:lstStyle/>
          <a:p>
            <a:pPr indent="0" marL="0">
              <a:buNone/>
            </a:pPr>
            <a:r>
              <a:rPr lang="en-US" sz="8000" b="1" dirty="0">
                <a:solidFill>
                  <a:srgbClr val="FFFFFF"/>
                </a:solidFill>
                <a:latin typeface="Trebuchet MS" pitchFamily="34" charset="0"/>
                <a:ea typeface="Trebuchet MS" pitchFamily="34" charset="-122"/>
                <a:cs typeface="Trebuchet MS" pitchFamily="34" charset="-120"/>
              </a:rPr>
              <a:t>THE NUMBER</a:t>
            </a:r>
            <a:endParaRPr lang="en-US" sz="8000" dirty="0"/>
          </a:p>
        </p:txBody>
      </p:sp>
      <p:sp>
        <p:nvSpPr>
          <p:cNvPr id="5" name="Shape 3"/>
          <p:cNvSpPr/>
          <p:nvPr/>
        </p:nvSpPr>
        <p:spPr>
          <a:xfrm>
            <a:off x="548640" y="3703320"/>
            <a:ext cx="1463040" cy="54864"/>
          </a:xfrm>
          <a:prstGeom prst="rect">
            <a:avLst/>
          </a:prstGeom>
          <a:solidFill>
            <a:srgbClr val="E07A24"/>
          </a:solidFill>
          <a:ln w="12700">
            <a:solidFill>
              <a:srgbClr val="E07A24"/>
            </a:solidFill>
            <a:prstDash val="solid"/>
          </a:ln>
        </p:spPr>
      </p:sp>
      <p:sp>
        <p:nvSpPr>
          <p:cNvPr id="6" name="Text 4"/>
          <p:cNvSpPr/>
          <p:nvPr/>
        </p:nvSpPr>
        <p:spPr>
          <a:xfrm>
            <a:off x="548640" y="3886200"/>
            <a:ext cx="10972800" cy="640080"/>
          </a:xfrm>
          <a:prstGeom prst="rect">
            <a:avLst/>
          </a:prstGeom>
          <a:noFill/>
          <a:ln/>
        </p:spPr>
        <p:txBody>
          <a:bodyPr wrap="square" lIns="0" tIns="0" rIns="0" bIns="0" rtlCol="0" anchor="ctr"/>
          <a:lstStyle/>
          <a:p>
            <a:pPr indent="0" marL="0">
              <a:buNone/>
            </a:pPr>
            <a:r>
              <a:rPr lang="en-US" sz="2000" i="1" dirty="0">
                <a:solidFill>
                  <a:srgbClr val="C9D3DE"/>
                </a:solidFill>
                <a:latin typeface="Calibri" pitchFamily="34" charset="0"/>
                <a:ea typeface="Calibri" pitchFamily="34" charset="-122"/>
                <a:cs typeface="Calibri" pitchFamily="34" charset="-120"/>
              </a:rPr>
              <a:t>Building a per-diem economic damages model the jury can verify on a calculator.</a:t>
            </a:r>
            <a:endParaRPr lang="en-US" sz="2000" dirty="0"/>
          </a:p>
        </p:txBody>
      </p:sp>
      <p:sp>
        <p:nvSpPr>
          <p:cNvPr id="7" name="Text 5"/>
          <p:cNvSpPr/>
          <p:nvPr/>
        </p:nvSpPr>
        <p:spPr>
          <a:xfrm>
            <a:off x="10972800" y="6446520"/>
            <a:ext cx="1097280" cy="201168"/>
          </a:xfrm>
          <a:prstGeom prst="rect">
            <a:avLst/>
          </a:prstGeom>
          <a:noFill/>
          <a:ln/>
        </p:spPr>
        <p:txBody>
          <a:bodyPr wrap="square" lIns="0" tIns="0" rIns="0" bIns="0" rtlCol="0" anchor="ctr"/>
          <a:lstStyle/>
          <a:p>
            <a:pPr algn="r" indent="0" marL="0">
              <a:buNone/>
            </a:pPr>
            <a:r>
              <a:rPr lang="en-US" sz="900" dirty="0">
                <a:solidFill>
                  <a:srgbClr val="B9C2CF"/>
                </a:solidFill>
                <a:latin typeface="Calibri" pitchFamily="34" charset="0"/>
                <a:ea typeface="Calibri" pitchFamily="34" charset="-122"/>
                <a:cs typeface="Calibri" pitchFamily="34" charset="-120"/>
              </a:rPr>
              <a:t>17 / 25</a:t>
            </a:r>
            <a:endParaRPr lang="en-US" sz="9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4F1EC"/>
        </a:solidFill>
      </p:bgPr>
    </p:bg>
    <p:spTree>
      <p:nvGrpSpPr>
        <p:cNvPr id="1" name=""/>
        <p:cNvGrpSpPr/>
        <p:nvPr/>
      </p:nvGrpSpPr>
      <p:grpSpPr>
        <a:xfrm>
          <a:off x="0" y="0"/>
          <a:ext cx="0" cy="0"/>
          <a:chOff x="0" y="0"/>
          <a:chExt cx="0" cy="0"/>
        </a:xfrm>
      </p:grpSpPr>
      <p:sp>
        <p:nvSpPr>
          <p:cNvPr id="2" name="Shape 0"/>
          <p:cNvSpPr/>
          <p:nvPr/>
        </p:nvSpPr>
        <p:spPr>
          <a:xfrm>
            <a:off x="0" y="0"/>
            <a:ext cx="12188952" cy="164592"/>
          </a:xfrm>
          <a:prstGeom prst="rect">
            <a:avLst/>
          </a:prstGeom>
          <a:solidFill>
            <a:srgbClr val="E07A24"/>
          </a:solidFill>
          <a:ln w="12700">
            <a:solidFill>
              <a:srgbClr val="E07A24"/>
            </a:solidFill>
            <a:prstDash val="solid"/>
          </a:ln>
        </p:spPr>
      </p:sp>
      <p:sp>
        <p:nvSpPr>
          <p:cNvPr id="3" name="Text 1"/>
          <p:cNvSpPr/>
          <p:nvPr/>
        </p:nvSpPr>
        <p:spPr>
          <a:xfrm>
            <a:off x="548640" y="292608"/>
            <a:ext cx="11064240" cy="274320"/>
          </a:xfrm>
          <a:prstGeom prst="rect">
            <a:avLst/>
          </a:prstGeom>
          <a:noFill/>
          <a:ln/>
        </p:spPr>
        <p:txBody>
          <a:bodyPr wrap="square" lIns="0" tIns="0" rIns="0" bIns="0" rtlCol="0" anchor="ctr"/>
          <a:lstStyle/>
          <a:p>
            <a:pPr indent="0" marL="0">
              <a:buNone/>
            </a:pPr>
            <a:r>
              <a:rPr lang="en-US" sz="1100" b="1" spc="400" kern="0" dirty="0">
                <a:solidFill>
                  <a:srgbClr val="E07A24"/>
                </a:solidFill>
                <a:latin typeface="Trebuchet MS" pitchFamily="34" charset="0"/>
                <a:ea typeface="Trebuchet MS" pitchFamily="34" charset="-122"/>
                <a:cs typeface="Trebuchet MS" pitchFamily="34" charset="-120"/>
              </a:rPr>
              <a:t>BUILDING THE NUMBER</a:t>
            </a:r>
            <a:endParaRPr lang="en-US" sz="1100" dirty="0"/>
          </a:p>
        </p:txBody>
      </p:sp>
      <p:sp>
        <p:nvSpPr>
          <p:cNvPr id="4" name="Text 2"/>
          <p:cNvSpPr/>
          <p:nvPr/>
        </p:nvSpPr>
        <p:spPr>
          <a:xfrm>
            <a:off x="548640" y="566928"/>
            <a:ext cx="11064240" cy="731520"/>
          </a:xfrm>
          <a:prstGeom prst="rect">
            <a:avLst/>
          </a:prstGeom>
          <a:noFill/>
          <a:ln/>
        </p:spPr>
        <p:txBody>
          <a:bodyPr wrap="square" lIns="0" tIns="0" rIns="0" bIns="0" rtlCol="0" anchor="t">
            <a:normAutofit/>
          </a:bodyPr>
          <a:lstStyle/>
          <a:p>
            <a:pPr indent="0" marL="0">
              <a:buNone/>
            </a:pPr>
            <a:r>
              <a:rPr lang="en-US" sz="2600" b="1" dirty="0">
                <a:solidFill>
                  <a:srgbClr val="0F1822"/>
                </a:solidFill>
                <a:latin typeface="Trebuchet MS" pitchFamily="34" charset="0"/>
                <a:ea typeface="Trebuchet MS" pitchFamily="34" charset="-122"/>
                <a:cs typeface="Trebuchet MS" pitchFamily="34" charset="-120"/>
              </a:rPr>
              <a:t>Illustrative damages model for a catastrophic burn case — adjust to the facts.</a:t>
            </a:r>
            <a:endParaRPr lang="en-US" sz="2600" dirty="0"/>
          </a:p>
        </p:txBody>
      </p:sp>
      <p:sp>
        <p:nvSpPr>
          <p:cNvPr id="5" name="Shape 3"/>
          <p:cNvSpPr/>
          <p:nvPr/>
        </p:nvSpPr>
        <p:spPr>
          <a:xfrm>
            <a:off x="548640" y="1554480"/>
            <a:ext cx="11091672" cy="4526280"/>
          </a:xfrm>
          <a:prstGeom prst="roundRect">
            <a:avLst>
              <a:gd name="adj" fmla="val 1212"/>
            </a:avLst>
          </a:prstGeom>
          <a:solidFill>
            <a:srgbClr val="FFFFFF"/>
          </a:solidFill>
          <a:ln w="12700">
            <a:solidFill>
              <a:srgbClr val="D6D1C7"/>
            </a:solidFill>
            <a:prstDash val="solid"/>
          </a:ln>
        </p:spPr>
      </p:sp>
      <p:sp>
        <p:nvSpPr>
          <p:cNvPr id="6" name="Shape 4"/>
          <p:cNvSpPr/>
          <p:nvPr/>
        </p:nvSpPr>
        <p:spPr>
          <a:xfrm>
            <a:off x="548640" y="1554480"/>
            <a:ext cx="11091672" cy="457200"/>
          </a:xfrm>
          <a:prstGeom prst="rect">
            <a:avLst/>
          </a:prstGeom>
          <a:solidFill>
            <a:srgbClr val="1A2332"/>
          </a:solidFill>
          <a:ln w="12700">
            <a:solidFill>
              <a:srgbClr val="1A2332"/>
            </a:solidFill>
            <a:prstDash val="solid"/>
          </a:ln>
        </p:spPr>
      </p:sp>
      <p:sp>
        <p:nvSpPr>
          <p:cNvPr id="7" name="Text 5"/>
          <p:cNvSpPr/>
          <p:nvPr/>
        </p:nvSpPr>
        <p:spPr>
          <a:xfrm>
            <a:off x="777240" y="1664208"/>
            <a:ext cx="1645920" cy="274320"/>
          </a:xfrm>
          <a:prstGeom prst="rect">
            <a:avLst/>
          </a:prstGeom>
          <a:noFill/>
          <a:ln/>
        </p:spPr>
        <p:txBody>
          <a:bodyPr wrap="square" lIns="0" tIns="0" rIns="0" bIns="0" rtlCol="0" anchor="ctr"/>
          <a:lstStyle/>
          <a:p>
            <a:pPr algn="l" indent="0" marL="0">
              <a:buNone/>
            </a:pPr>
            <a:r>
              <a:rPr lang="en-US" sz="1000" b="1" spc="300" kern="0" dirty="0">
                <a:solidFill>
                  <a:srgbClr val="FFFFFF"/>
                </a:solidFill>
                <a:latin typeface="Trebuchet MS" pitchFamily="34" charset="0"/>
                <a:ea typeface="Trebuchet MS" pitchFamily="34" charset="-122"/>
                <a:cs typeface="Trebuchet MS" pitchFamily="34" charset="-120"/>
              </a:rPr>
              <a:t>CATEGORY</a:t>
            </a:r>
            <a:endParaRPr lang="en-US" sz="1000" dirty="0"/>
          </a:p>
        </p:txBody>
      </p:sp>
      <p:sp>
        <p:nvSpPr>
          <p:cNvPr id="8" name="Text 6"/>
          <p:cNvSpPr/>
          <p:nvPr/>
        </p:nvSpPr>
        <p:spPr>
          <a:xfrm>
            <a:off x="2423160" y="1664208"/>
            <a:ext cx="3474720" cy="274320"/>
          </a:xfrm>
          <a:prstGeom prst="rect">
            <a:avLst/>
          </a:prstGeom>
          <a:noFill/>
          <a:ln/>
        </p:spPr>
        <p:txBody>
          <a:bodyPr wrap="square" lIns="0" tIns="0" rIns="0" bIns="0" rtlCol="0" anchor="ctr"/>
          <a:lstStyle/>
          <a:p>
            <a:pPr algn="l" indent="0" marL="0">
              <a:buNone/>
            </a:pPr>
            <a:r>
              <a:rPr lang="en-US" sz="1000" b="1" spc="300" kern="0" dirty="0">
                <a:solidFill>
                  <a:srgbClr val="FFFFFF"/>
                </a:solidFill>
                <a:latin typeface="Trebuchet MS" pitchFamily="34" charset="0"/>
                <a:ea typeface="Trebuchet MS" pitchFamily="34" charset="-122"/>
                <a:cs typeface="Trebuchet MS" pitchFamily="34" charset="-120"/>
              </a:rPr>
              <a:t>COMPONENT</a:t>
            </a:r>
            <a:endParaRPr lang="en-US" sz="1000" dirty="0"/>
          </a:p>
        </p:txBody>
      </p:sp>
      <p:sp>
        <p:nvSpPr>
          <p:cNvPr id="9" name="Text 7"/>
          <p:cNvSpPr/>
          <p:nvPr/>
        </p:nvSpPr>
        <p:spPr>
          <a:xfrm>
            <a:off x="5897880" y="1664208"/>
            <a:ext cx="3291840" cy="274320"/>
          </a:xfrm>
          <a:prstGeom prst="rect">
            <a:avLst/>
          </a:prstGeom>
          <a:noFill/>
          <a:ln/>
        </p:spPr>
        <p:txBody>
          <a:bodyPr wrap="square" lIns="0" tIns="0" rIns="0" bIns="0" rtlCol="0" anchor="ctr"/>
          <a:lstStyle/>
          <a:p>
            <a:pPr algn="l" indent="0" marL="0">
              <a:buNone/>
            </a:pPr>
            <a:r>
              <a:rPr lang="en-US" sz="1000" b="1" spc="300" kern="0" dirty="0">
                <a:solidFill>
                  <a:srgbClr val="FFFFFF"/>
                </a:solidFill>
                <a:latin typeface="Trebuchet MS" pitchFamily="34" charset="0"/>
                <a:ea typeface="Trebuchet MS" pitchFamily="34" charset="-122"/>
                <a:cs typeface="Trebuchet MS" pitchFamily="34" charset="-120"/>
              </a:rPr>
              <a:t>BASIS</a:t>
            </a:r>
            <a:endParaRPr lang="en-US" sz="1000" dirty="0"/>
          </a:p>
        </p:txBody>
      </p:sp>
      <p:sp>
        <p:nvSpPr>
          <p:cNvPr id="10" name="Text 8"/>
          <p:cNvSpPr/>
          <p:nvPr/>
        </p:nvSpPr>
        <p:spPr>
          <a:xfrm>
            <a:off x="9189720" y="1664208"/>
            <a:ext cx="2221992" cy="274320"/>
          </a:xfrm>
          <a:prstGeom prst="rect">
            <a:avLst/>
          </a:prstGeom>
          <a:noFill/>
          <a:ln/>
        </p:spPr>
        <p:txBody>
          <a:bodyPr wrap="square" lIns="0" tIns="0" rIns="0" bIns="0" rtlCol="0" anchor="ctr"/>
          <a:lstStyle/>
          <a:p>
            <a:pPr algn="r" indent="0" marL="0">
              <a:buNone/>
            </a:pPr>
            <a:r>
              <a:rPr lang="en-US" sz="1000" b="1" spc="300" kern="0" dirty="0">
                <a:solidFill>
                  <a:srgbClr val="FFFFFF"/>
                </a:solidFill>
                <a:latin typeface="Trebuchet MS" pitchFamily="34" charset="0"/>
                <a:ea typeface="Trebuchet MS" pitchFamily="34" charset="-122"/>
                <a:cs typeface="Trebuchet MS" pitchFamily="34" charset="-120"/>
              </a:rPr>
              <a:t>AMOUNT</a:t>
            </a:r>
            <a:endParaRPr lang="en-US" sz="1000" dirty="0"/>
          </a:p>
        </p:txBody>
      </p:sp>
      <p:sp>
        <p:nvSpPr>
          <p:cNvPr id="11" name="Text 9"/>
          <p:cNvSpPr/>
          <p:nvPr/>
        </p:nvSpPr>
        <p:spPr>
          <a:xfrm>
            <a:off x="777240" y="2057400"/>
            <a:ext cx="1645920" cy="457200"/>
          </a:xfrm>
          <a:prstGeom prst="rect">
            <a:avLst/>
          </a:prstGeom>
          <a:noFill/>
          <a:ln/>
        </p:spPr>
        <p:txBody>
          <a:bodyPr wrap="square" lIns="0" tIns="0" rIns="0" bIns="0" rtlCol="0" anchor="ctr"/>
          <a:lstStyle/>
          <a:p>
            <a:pPr algn="l" indent="0" marL="0">
              <a:buNone/>
            </a:pPr>
            <a:r>
              <a:rPr lang="en-US" sz="1000" b="1" spc="200" kern="0" dirty="0">
                <a:solidFill>
                  <a:srgbClr val="3FA9A1"/>
                </a:solidFill>
                <a:latin typeface="Trebuchet MS" pitchFamily="34" charset="0"/>
                <a:ea typeface="Trebuchet MS" pitchFamily="34" charset="-122"/>
                <a:cs typeface="Trebuchet MS" pitchFamily="34" charset="-120"/>
              </a:rPr>
              <a:t>ECONOMIC</a:t>
            </a:r>
            <a:endParaRPr lang="en-US" sz="1000" dirty="0"/>
          </a:p>
        </p:txBody>
      </p:sp>
      <p:sp>
        <p:nvSpPr>
          <p:cNvPr id="12" name="Text 10"/>
          <p:cNvSpPr/>
          <p:nvPr/>
        </p:nvSpPr>
        <p:spPr>
          <a:xfrm>
            <a:off x="2423160" y="2057400"/>
            <a:ext cx="3474720" cy="457200"/>
          </a:xfrm>
          <a:prstGeom prst="rect">
            <a:avLst/>
          </a:prstGeom>
          <a:noFill/>
          <a:ln/>
        </p:spPr>
        <p:txBody>
          <a:bodyPr wrap="square" lIns="0" tIns="0" rIns="0" bIns="0" rtlCol="0" anchor="ctr"/>
          <a:lstStyle/>
          <a:p>
            <a:pPr algn="l" indent="0" marL="0">
              <a:buNone/>
            </a:pPr>
            <a:r>
              <a:rPr lang="en-US" sz="1200" dirty="0">
                <a:solidFill>
                  <a:srgbClr val="0F1822"/>
                </a:solidFill>
                <a:latin typeface="Calibri" pitchFamily="34" charset="0"/>
                <a:ea typeface="Calibri" pitchFamily="34" charset="-122"/>
                <a:cs typeface="Calibri" pitchFamily="34" charset="-120"/>
              </a:rPr>
              <a:t>Past medical (burn unit, surgeries)</a:t>
            </a:r>
            <a:endParaRPr lang="en-US" sz="1200" dirty="0"/>
          </a:p>
        </p:txBody>
      </p:sp>
      <p:sp>
        <p:nvSpPr>
          <p:cNvPr id="13" name="Text 11"/>
          <p:cNvSpPr/>
          <p:nvPr/>
        </p:nvSpPr>
        <p:spPr>
          <a:xfrm>
            <a:off x="5897880" y="2057400"/>
            <a:ext cx="3291840" cy="457200"/>
          </a:xfrm>
          <a:prstGeom prst="rect">
            <a:avLst/>
          </a:prstGeom>
          <a:noFill/>
          <a:ln/>
        </p:spPr>
        <p:txBody>
          <a:bodyPr wrap="square" lIns="0" tIns="0" rIns="0" bIns="0" rtlCol="0" anchor="ctr"/>
          <a:lstStyle/>
          <a:p>
            <a:pPr algn="l" indent="0" marL="0">
              <a:buNone/>
            </a:pPr>
            <a:r>
              <a:rPr lang="en-US" sz="1100" dirty="0">
                <a:solidFill>
                  <a:srgbClr val="6B7785"/>
                </a:solidFill>
                <a:latin typeface="Calibri" pitchFamily="34" charset="0"/>
                <a:ea typeface="Calibri" pitchFamily="34" charset="-122"/>
                <a:cs typeface="Calibri" pitchFamily="34" charset="-120"/>
              </a:rPr>
              <a:t>18 months @ documented bills</a:t>
            </a:r>
            <a:endParaRPr lang="en-US" sz="1100" dirty="0"/>
          </a:p>
        </p:txBody>
      </p:sp>
      <p:sp>
        <p:nvSpPr>
          <p:cNvPr id="14" name="Text 12"/>
          <p:cNvSpPr/>
          <p:nvPr/>
        </p:nvSpPr>
        <p:spPr>
          <a:xfrm>
            <a:off x="9189720" y="2057400"/>
            <a:ext cx="2221992" cy="457200"/>
          </a:xfrm>
          <a:prstGeom prst="rect">
            <a:avLst/>
          </a:prstGeom>
          <a:noFill/>
          <a:ln/>
        </p:spPr>
        <p:txBody>
          <a:bodyPr wrap="square" lIns="0" tIns="0" rIns="0" bIns="0" rtlCol="0" anchor="ctr"/>
          <a:lstStyle/>
          <a:p>
            <a:pPr algn="r" indent="0" marL="0">
              <a:buNone/>
            </a:pPr>
            <a:r>
              <a:rPr lang="en-US" sz="1300" b="1" dirty="0">
                <a:solidFill>
                  <a:srgbClr val="0F1822"/>
                </a:solidFill>
                <a:latin typeface="Trebuchet MS" pitchFamily="34" charset="0"/>
                <a:ea typeface="Trebuchet MS" pitchFamily="34" charset="-122"/>
                <a:cs typeface="Trebuchet MS" pitchFamily="34" charset="-120"/>
              </a:rPr>
              <a:t>$1.85M</a:t>
            </a:r>
            <a:endParaRPr lang="en-US" sz="1300" dirty="0"/>
          </a:p>
        </p:txBody>
      </p:sp>
      <p:sp>
        <p:nvSpPr>
          <p:cNvPr id="15" name="Text 13"/>
          <p:cNvSpPr/>
          <p:nvPr/>
        </p:nvSpPr>
        <p:spPr>
          <a:xfrm>
            <a:off x="777240" y="2514600"/>
            <a:ext cx="1645920" cy="457200"/>
          </a:xfrm>
          <a:prstGeom prst="rect">
            <a:avLst/>
          </a:prstGeom>
          <a:noFill/>
          <a:ln/>
        </p:spPr>
        <p:txBody>
          <a:bodyPr wrap="square" lIns="0" tIns="0" rIns="0" bIns="0" rtlCol="0" anchor="ctr"/>
          <a:lstStyle/>
          <a:p>
            <a:pPr algn="l" indent="0" marL="0">
              <a:buNone/>
            </a:pPr>
            <a:r>
              <a:rPr lang="en-US" sz="1000" b="1" spc="200" kern="0" dirty="0">
                <a:solidFill>
                  <a:srgbClr val="3FA9A1"/>
                </a:solidFill>
                <a:latin typeface="Trebuchet MS" pitchFamily="34" charset="0"/>
                <a:ea typeface="Trebuchet MS" pitchFamily="34" charset="-122"/>
                <a:cs typeface="Trebuchet MS" pitchFamily="34" charset="-120"/>
              </a:rPr>
              <a:t>ECONOMIC</a:t>
            </a:r>
            <a:endParaRPr lang="en-US" sz="1000" dirty="0"/>
          </a:p>
        </p:txBody>
      </p:sp>
      <p:sp>
        <p:nvSpPr>
          <p:cNvPr id="16" name="Text 14"/>
          <p:cNvSpPr/>
          <p:nvPr/>
        </p:nvSpPr>
        <p:spPr>
          <a:xfrm>
            <a:off x="2423160" y="2514600"/>
            <a:ext cx="3474720" cy="457200"/>
          </a:xfrm>
          <a:prstGeom prst="rect">
            <a:avLst/>
          </a:prstGeom>
          <a:noFill/>
          <a:ln/>
        </p:spPr>
        <p:txBody>
          <a:bodyPr wrap="square" lIns="0" tIns="0" rIns="0" bIns="0" rtlCol="0" anchor="ctr"/>
          <a:lstStyle/>
          <a:p>
            <a:pPr algn="l" indent="0" marL="0">
              <a:buNone/>
            </a:pPr>
            <a:r>
              <a:rPr lang="en-US" sz="1200" dirty="0">
                <a:solidFill>
                  <a:srgbClr val="0F1822"/>
                </a:solidFill>
                <a:latin typeface="Calibri" pitchFamily="34" charset="0"/>
                <a:ea typeface="Calibri" pitchFamily="34" charset="-122"/>
                <a:cs typeface="Calibri" pitchFamily="34" charset="-120"/>
              </a:rPr>
              <a:t>Future medical (life-care plan)</a:t>
            </a:r>
            <a:endParaRPr lang="en-US" sz="1200" dirty="0"/>
          </a:p>
        </p:txBody>
      </p:sp>
      <p:sp>
        <p:nvSpPr>
          <p:cNvPr id="17" name="Text 15"/>
          <p:cNvSpPr/>
          <p:nvPr/>
        </p:nvSpPr>
        <p:spPr>
          <a:xfrm>
            <a:off x="5897880" y="2514600"/>
            <a:ext cx="3291840" cy="457200"/>
          </a:xfrm>
          <a:prstGeom prst="rect">
            <a:avLst/>
          </a:prstGeom>
          <a:noFill/>
          <a:ln/>
        </p:spPr>
        <p:txBody>
          <a:bodyPr wrap="square" lIns="0" tIns="0" rIns="0" bIns="0" rtlCol="0" anchor="ctr"/>
          <a:lstStyle/>
          <a:p>
            <a:pPr algn="l" indent="0" marL="0">
              <a:buNone/>
            </a:pPr>
            <a:r>
              <a:rPr lang="en-US" sz="1100" dirty="0">
                <a:solidFill>
                  <a:srgbClr val="6B7785"/>
                </a:solidFill>
                <a:latin typeface="Calibri" pitchFamily="34" charset="0"/>
                <a:ea typeface="Calibri" pitchFamily="34" charset="-122"/>
                <a:cs typeface="Calibri" pitchFamily="34" charset="-120"/>
              </a:rPr>
              <a:t>50 yrs × $185,000/yr (PV)</a:t>
            </a:r>
            <a:endParaRPr lang="en-US" sz="1100" dirty="0"/>
          </a:p>
        </p:txBody>
      </p:sp>
      <p:sp>
        <p:nvSpPr>
          <p:cNvPr id="18" name="Text 16"/>
          <p:cNvSpPr/>
          <p:nvPr/>
        </p:nvSpPr>
        <p:spPr>
          <a:xfrm>
            <a:off x="9189720" y="2514600"/>
            <a:ext cx="2221992" cy="457200"/>
          </a:xfrm>
          <a:prstGeom prst="rect">
            <a:avLst/>
          </a:prstGeom>
          <a:noFill/>
          <a:ln/>
        </p:spPr>
        <p:txBody>
          <a:bodyPr wrap="square" lIns="0" tIns="0" rIns="0" bIns="0" rtlCol="0" anchor="ctr"/>
          <a:lstStyle/>
          <a:p>
            <a:pPr algn="r" indent="0" marL="0">
              <a:buNone/>
            </a:pPr>
            <a:r>
              <a:rPr lang="en-US" sz="1300" b="1" dirty="0">
                <a:solidFill>
                  <a:srgbClr val="0F1822"/>
                </a:solidFill>
                <a:latin typeface="Trebuchet MS" pitchFamily="34" charset="0"/>
                <a:ea typeface="Trebuchet MS" pitchFamily="34" charset="-122"/>
                <a:cs typeface="Trebuchet MS" pitchFamily="34" charset="-120"/>
              </a:rPr>
              <a:t>$6.20M</a:t>
            </a:r>
            <a:endParaRPr lang="en-US" sz="1300" dirty="0"/>
          </a:p>
        </p:txBody>
      </p:sp>
      <p:sp>
        <p:nvSpPr>
          <p:cNvPr id="19" name="Text 17"/>
          <p:cNvSpPr/>
          <p:nvPr/>
        </p:nvSpPr>
        <p:spPr>
          <a:xfrm>
            <a:off x="777240" y="2971800"/>
            <a:ext cx="1645920" cy="457200"/>
          </a:xfrm>
          <a:prstGeom prst="rect">
            <a:avLst/>
          </a:prstGeom>
          <a:noFill/>
          <a:ln/>
        </p:spPr>
        <p:txBody>
          <a:bodyPr wrap="square" lIns="0" tIns="0" rIns="0" bIns="0" rtlCol="0" anchor="ctr"/>
          <a:lstStyle/>
          <a:p>
            <a:pPr algn="l" indent="0" marL="0">
              <a:buNone/>
            </a:pPr>
            <a:r>
              <a:rPr lang="en-US" sz="1000" b="1" spc="200" kern="0" dirty="0">
                <a:solidFill>
                  <a:srgbClr val="3FA9A1"/>
                </a:solidFill>
                <a:latin typeface="Trebuchet MS" pitchFamily="34" charset="0"/>
                <a:ea typeface="Trebuchet MS" pitchFamily="34" charset="-122"/>
                <a:cs typeface="Trebuchet MS" pitchFamily="34" charset="-120"/>
              </a:rPr>
              <a:t>ECONOMIC</a:t>
            </a:r>
            <a:endParaRPr lang="en-US" sz="1000" dirty="0"/>
          </a:p>
        </p:txBody>
      </p:sp>
      <p:sp>
        <p:nvSpPr>
          <p:cNvPr id="20" name="Text 18"/>
          <p:cNvSpPr/>
          <p:nvPr/>
        </p:nvSpPr>
        <p:spPr>
          <a:xfrm>
            <a:off x="2423160" y="2971800"/>
            <a:ext cx="3474720" cy="457200"/>
          </a:xfrm>
          <a:prstGeom prst="rect">
            <a:avLst/>
          </a:prstGeom>
          <a:noFill/>
          <a:ln/>
        </p:spPr>
        <p:txBody>
          <a:bodyPr wrap="square" lIns="0" tIns="0" rIns="0" bIns="0" rtlCol="0" anchor="ctr"/>
          <a:lstStyle/>
          <a:p>
            <a:pPr algn="l" indent="0" marL="0">
              <a:buNone/>
            </a:pPr>
            <a:r>
              <a:rPr lang="en-US" sz="1200" dirty="0">
                <a:solidFill>
                  <a:srgbClr val="0F1822"/>
                </a:solidFill>
                <a:latin typeface="Calibri" pitchFamily="34" charset="0"/>
                <a:ea typeface="Calibri" pitchFamily="34" charset="-122"/>
                <a:cs typeface="Calibri" pitchFamily="34" charset="-120"/>
              </a:rPr>
              <a:t>Lost earning capacity</a:t>
            </a:r>
            <a:endParaRPr lang="en-US" sz="1200" dirty="0"/>
          </a:p>
        </p:txBody>
      </p:sp>
      <p:sp>
        <p:nvSpPr>
          <p:cNvPr id="21" name="Text 19"/>
          <p:cNvSpPr/>
          <p:nvPr/>
        </p:nvSpPr>
        <p:spPr>
          <a:xfrm>
            <a:off x="5897880" y="2971800"/>
            <a:ext cx="3291840" cy="457200"/>
          </a:xfrm>
          <a:prstGeom prst="rect">
            <a:avLst/>
          </a:prstGeom>
          <a:noFill/>
          <a:ln/>
        </p:spPr>
        <p:txBody>
          <a:bodyPr wrap="square" lIns="0" tIns="0" rIns="0" bIns="0" rtlCol="0" anchor="ctr"/>
          <a:lstStyle/>
          <a:p>
            <a:pPr algn="l" indent="0" marL="0">
              <a:buNone/>
            </a:pPr>
            <a:r>
              <a:rPr lang="en-US" sz="1100" dirty="0">
                <a:solidFill>
                  <a:srgbClr val="6B7785"/>
                </a:solidFill>
                <a:latin typeface="Calibri" pitchFamily="34" charset="0"/>
                <a:ea typeface="Calibri" pitchFamily="34" charset="-122"/>
                <a:cs typeface="Calibri" pitchFamily="34" charset="-120"/>
              </a:rPr>
              <a:t>Economist — pre-injury trajectory</a:t>
            </a:r>
            <a:endParaRPr lang="en-US" sz="1100" dirty="0"/>
          </a:p>
        </p:txBody>
      </p:sp>
      <p:sp>
        <p:nvSpPr>
          <p:cNvPr id="22" name="Text 20"/>
          <p:cNvSpPr/>
          <p:nvPr/>
        </p:nvSpPr>
        <p:spPr>
          <a:xfrm>
            <a:off x="9189720" y="2971800"/>
            <a:ext cx="2221992" cy="457200"/>
          </a:xfrm>
          <a:prstGeom prst="rect">
            <a:avLst/>
          </a:prstGeom>
          <a:noFill/>
          <a:ln/>
        </p:spPr>
        <p:txBody>
          <a:bodyPr wrap="square" lIns="0" tIns="0" rIns="0" bIns="0" rtlCol="0" anchor="ctr"/>
          <a:lstStyle/>
          <a:p>
            <a:pPr algn="r" indent="0" marL="0">
              <a:buNone/>
            </a:pPr>
            <a:r>
              <a:rPr lang="en-US" sz="1300" b="1" dirty="0">
                <a:solidFill>
                  <a:srgbClr val="0F1822"/>
                </a:solidFill>
                <a:latin typeface="Trebuchet MS" pitchFamily="34" charset="0"/>
                <a:ea typeface="Trebuchet MS" pitchFamily="34" charset="-122"/>
                <a:cs typeface="Trebuchet MS" pitchFamily="34" charset="-120"/>
              </a:rPr>
              <a:t>$3.40M</a:t>
            </a:r>
            <a:endParaRPr lang="en-US" sz="1300" dirty="0"/>
          </a:p>
        </p:txBody>
      </p:sp>
      <p:sp>
        <p:nvSpPr>
          <p:cNvPr id="23" name="Shape 21"/>
          <p:cNvSpPr/>
          <p:nvPr/>
        </p:nvSpPr>
        <p:spPr>
          <a:xfrm>
            <a:off x="777240" y="3429000"/>
            <a:ext cx="10634472" cy="13716"/>
          </a:xfrm>
          <a:prstGeom prst="rect">
            <a:avLst/>
          </a:prstGeom>
          <a:solidFill>
            <a:srgbClr val="D6D1C7"/>
          </a:solidFill>
          <a:ln w="12700">
            <a:solidFill>
              <a:srgbClr val="D6D1C7"/>
            </a:solidFill>
            <a:prstDash val="solid"/>
          </a:ln>
        </p:spPr>
      </p:sp>
      <p:sp>
        <p:nvSpPr>
          <p:cNvPr id="24" name="Text 22"/>
          <p:cNvSpPr/>
          <p:nvPr/>
        </p:nvSpPr>
        <p:spPr>
          <a:xfrm>
            <a:off x="777240" y="3429000"/>
            <a:ext cx="1645920" cy="457200"/>
          </a:xfrm>
          <a:prstGeom prst="rect">
            <a:avLst/>
          </a:prstGeom>
          <a:noFill/>
          <a:ln/>
        </p:spPr>
        <p:txBody>
          <a:bodyPr wrap="square" lIns="0" tIns="0" rIns="0" bIns="0" rtlCol="0" anchor="ctr"/>
          <a:lstStyle/>
          <a:p>
            <a:pPr algn="l" indent="0" marL="0">
              <a:buNone/>
            </a:pPr>
            <a:r>
              <a:rPr lang="en-US" sz="1000" b="1" spc="200" kern="0" dirty="0">
                <a:solidFill>
                  <a:srgbClr val="E07A24"/>
                </a:solidFill>
                <a:latin typeface="Trebuchet MS" pitchFamily="34" charset="0"/>
                <a:ea typeface="Trebuchet MS" pitchFamily="34" charset="-122"/>
                <a:cs typeface="Trebuchet MS" pitchFamily="34" charset="-120"/>
              </a:rPr>
              <a:t>NONECONOMIC</a:t>
            </a:r>
            <a:endParaRPr lang="en-US" sz="1000" dirty="0"/>
          </a:p>
        </p:txBody>
      </p:sp>
      <p:sp>
        <p:nvSpPr>
          <p:cNvPr id="25" name="Text 23"/>
          <p:cNvSpPr/>
          <p:nvPr/>
        </p:nvSpPr>
        <p:spPr>
          <a:xfrm>
            <a:off x="2423160" y="3429000"/>
            <a:ext cx="3474720" cy="457200"/>
          </a:xfrm>
          <a:prstGeom prst="rect">
            <a:avLst/>
          </a:prstGeom>
          <a:noFill/>
          <a:ln/>
        </p:spPr>
        <p:txBody>
          <a:bodyPr wrap="square" lIns="0" tIns="0" rIns="0" bIns="0" rtlCol="0" anchor="ctr"/>
          <a:lstStyle/>
          <a:p>
            <a:pPr algn="l" indent="0" marL="0">
              <a:buNone/>
            </a:pPr>
            <a:r>
              <a:rPr lang="en-US" sz="1200" dirty="0">
                <a:solidFill>
                  <a:srgbClr val="0F1822"/>
                </a:solidFill>
                <a:latin typeface="Calibri" pitchFamily="34" charset="0"/>
                <a:ea typeface="Calibri" pitchFamily="34" charset="-122"/>
                <a:cs typeface="Calibri" pitchFamily="34" charset="-120"/>
              </a:rPr>
              <a:t>Past pain and suffering</a:t>
            </a:r>
            <a:endParaRPr lang="en-US" sz="1200" dirty="0"/>
          </a:p>
        </p:txBody>
      </p:sp>
      <p:sp>
        <p:nvSpPr>
          <p:cNvPr id="26" name="Text 24"/>
          <p:cNvSpPr/>
          <p:nvPr/>
        </p:nvSpPr>
        <p:spPr>
          <a:xfrm>
            <a:off x="5897880" y="3429000"/>
            <a:ext cx="3291840" cy="457200"/>
          </a:xfrm>
          <a:prstGeom prst="rect">
            <a:avLst/>
          </a:prstGeom>
          <a:noFill/>
          <a:ln/>
        </p:spPr>
        <p:txBody>
          <a:bodyPr wrap="square" lIns="0" tIns="0" rIns="0" bIns="0" rtlCol="0" anchor="ctr"/>
          <a:lstStyle/>
          <a:p>
            <a:pPr algn="l" indent="0" marL="0">
              <a:buNone/>
            </a:pPr>
            <a:r>
              <a:rPr lang="en-US" sz="1100" dirty="0">
                <a:solidFill>
                  <a:srgbClr val="6B7785"/>
                </a:solidFill>
                <a:latin typeface="Calibri" pitchFamily="34" charset="0"/>
                <a:ea typeface="Calibri" pitchFamily="34" charset="-122"/>
                <a:cs typeface="Calibri" pitchFamily="34" charset="-120"/>
              </a:rPr>
              <a:t>3 yrs @ $1,370/day × 1,095 days</a:t>
            </a:r>
            <a:endParaRPr lang="en-US" sz="1100" dirty="0"/>
          </a:p>
        </p:txBody>
      </p:sp>
      <p:sp>
        <p:nvSpPr>
          <p:cNvPr id="27" name="Text 25"/>
          <p:cNvSpPr/>
          <p:nvPr/>
        </p:nvSpPr>
        <p:spPr>
          <a:xfrm>
            <a:off x="9189720" y="3429000"/>
            <a:ext cx="2221992" cy="457200"/>
          </a:xfrm>
          <a:prstGeom prst="rect">
            <a:avLst/>
          </a:prstGeom>
          <a:noFill/>
          <a:ln/>
        </p:spPr>
        <p:txBody>
          <a:bodyPr wrap="square" lIns="0" tIns="0" rIns="0" bIns="0" rtlCol="0" anchor="ctr"/>
          <a:lstStyle/>
          <a:p>
            <a:pPr algn="r" indent="0" marL="0">
              <a:buNone/>
            </a:pPr>
            <a:r>
              <a:rPr lang="en-US" sz="1300" b="1" dirty="0">
                <a:solidFill>
                  <a:srgbClr val="0F1822"/>
                </a:solidFill>
                <a:latin typeface="Trebuchet MS" pitchFamily="34" charset="0"/>
                <a:ea typeface="Trebuchet MS" pitchFamily="34" charset="-122"/>
                <a:cs typeface="Trebuchet MS" pitchFamily="34" charset="-120"/>
              </a:rPr>
              <a:t>$1.50M</a:t>
            </a:r>
            <a:endParaRPr lang="en-US" sz="1300" dirty="0"/>
          </a:p>
        </p:txBody>
      </p:sp>
      <p:sp>
        <p:nvSpPr>
          <p:cNvPr id="28" name="Text 26"/>
          <p:cNvSpPr/>
          <p:nvPr/>
        </p:nvSpPr>
        <p:spPr>
          <a:xfrm>
            <a:off x="777240" y="3886200"/>
            <a:ext cx="1645920" cy="457200"/>
          </a:xfrm>
          <a:prstGeom prst="rect">
            <a:avLst/>
          </a:prstGeom>
          <a:noFill/>
          <a:ln/>
        </p:spPr>
        <p:txBody>
          <a:bodyPr wrap="square" lIns="0" tIns="0" rIns="0" bIns="0" rtlCol="0" anchor="ctr"/>
          <a:lstStyle/>
          <a:p>
            <a:pPr algn="l" indent="0" marL="0">
              <a:buNone/>
            </a:pPr>
            <a:r>
              <a:rPr lang="en-US" sz="1000" b="1" spc="200" kern="0" dirty="0">
                <a:solidFill>
                  <a:srgbClr val="E07A24"/>
                </a:solidFill>
                <a:latin typeface="Trebuchet MS" pitchFamily="34" charset="0"/>
                <a:ea typeface="Trebuchet MS" pitchFamily="34" charset="-122"/>
                <a:cs typeface="Trebuchet MS" pitchFamily="34" charset="-120"/>
              </a:rPr>
              <a:t>NONECONOMIC</a:t>
            </a:r>
            <a:endParaRPr lang="en-US" sz="1000" dirty="0"/>
          </a:p>
        </p:txBody>
      </p:sp>
      <p:sp>
        <p:nvSpPr>
          <p:cNvPr id="29" name="Text 27"/>
          <p:cNvSpPr/>
          <p:nvPr/>
        </p:nvSpPr>
        <p:spPr>
          <a:xfrm>
            <a:off x="2423160" y="3886200"/>
            <a:ext cx="3474720" cy="457200"/>
          </a:xfrm>
          <a:prstGeom prst="rect">
            <a:avLst/>
          </a:prstGeom>
          <a:noFill/>
          <a:ln/>
        </p:spPr>
        <p:txBody>
          <a:bodyPr wrap="square" lIns="0" tIns="0" rIns="0" bIns="0" rtlCol="0" anchor="ctr"/>
          <a:lstStyle/>
          <a:p>
            <a:pPr algn="l" indent="0" marL="0">
              <a:buNone/>
            </a:pPr>
            <a:r>
              <a:rPr lang="en-US" sz="1200" dirty="0">
                <a:solidFill>
                  <a:srgbClr val="0F1822"/>
                </a:solidFill>
                <a:latin typeface="Calibri" pitchFamily="34" charset="0"/>
                <a:ea typeface="Calibri" pitchFamily="34" charset="-122"/>
                <a:cs typeface="Calibri" pitchFamily="34" charset="-120"/>
              </a:rPr>
              <a:t>Future pain and suffering</a:t>
            </a:r>
            <a:endParaRPr lang="en-US" sz="1200" dirty="0"/>
          </a:p>
        </p:txBody>
      </p:sp>
      <p:sp>
        <p:nvSpPr>
          <p:cNvPr id="30" name="Text 28"/>
          <p:cNvSpPr/>
          <p:nvPr/>
        </p:nvSpPr>
        <p:spPr>
          <a:xfrm>
            <a:off x="5897880" y="3886200"/>
            <a:ext cx="3291840" cy="457200"/>
          </a:xfrm>
          <a:prstGeom prst="rect">
            <a:avLst/>
          </a:prstGeom>
          <a:noFill/>
          <a:ln/>
        </p:spPr>
        <p:txBody>
          <a:bodyPr wrap="square" lIns="0" tIns="0" rIns="0" bIns="0" rtlCol="0" anchor="ctr"/>
          <a:lstStyle/>
          <a:p>
            <a:pPr algn="l" indent="0" marL="0">
              <a:buNone/>
            </a:pPr>
            <a:r>
              <a:rPr lang="en-US" sz="1100" dirty="0">
                <a:solidFill>
                  <a:srgbClr val="6B7785"/>
                </a:solidFill>
                <a:latin typeface="Calibri" pitchFamily="34" charset="0"/>
                <a:ea typeface="Calibri" pitchFamily="34" charset="-122"/>
                <a:cs typeface="Calibri" pitchFamily="34" charset="-120"/>
              </a:rPr>
              <a:t>47 yrs @ $875/day (life expectancy)</a:t>
            </a:r>
            <a:endParaRPr lang="en-US" sz="1100" dirty="0"/>
          </a:p>
        </p:txBody>
      </p:sp>
      <p:sp>
        <p:nvSpPr>
          <p:cNvPr id="31" name="Text 29"/>
          <p:cNvSpPr/>
          <p:nvPr/>
        </p:nvSpPr>
        <p:spPr>
          <a:xfrm>
            <a:off x="9189720" y="3886200"/>
            <a:ext cx="2221992" cy="457200"/>
          </a:xfrm>
          <a:prstGeom prst="rect">
            <a:avLst/>
          </a:prstGeom>
          <a:noFill/>
          <a:ln/>
        </p:spPr>
        <p:txBody>
          <a:bodyPr wrap="square" lIns="0" tIns="0" rIns="0" bIns="0" rtlCol="0" anchor="ctr"/>
          <a:lstStyle/>
          <a:p>
            <a:pPr algn="r" indent="0" marL="0">
              <a:buNone/>
            </a:pPr>
            <a:r>
              <a:rPr lang="en-US" sz="1300" b="1" dirty="0">
                <a:solidFill>
                  <a:srgbClr val="0F1822"/>
                </a:solidFill>
                <a:latin typeface="Trebuchet MS" pitchFamily="34" charset="0"/>
                <a:ea typeface="Trebuchet MS" pitchFamily="34" charset="-122"/>
                <a:cs typeface="Trebuchet MS" pitchFamily="34" charset="-120"/>
              </a:rPr>
              <a:t>$15.00M</a:t>
            </a:r>
            <a:endParaRPr lang="en-US" sz="1300" dirty="0"/>
          </a:p>
        </p:txBody>
      </p:sp>
      <p:sp>
        <p:nvSpPr>
          <p:cNvPr id="32" name="Text 30"/>
          <p:cNvSpPr/>
          <p:nvPr/>
        </p:nvSpPr>
        <p:spPr>
          <a:xfrm>
            <a:off x="777240" y="4343400"/>
            <a:ext cx="1645920" cy="457200"/>
          </a:xfrm>
          <a:prstGeom prst="rect">
            <a:avLst/>
          </a:prstGeom>
          <a:noFill/>
          <a:ln/>
        </p:spPr>
        <p:txBody>
          <a:bodyPr wrap="square" lIns="0" tIns="0" rIns="0" bIns="0" rtlCol="0" anchor="ctr"/>
          <a:lstStyle/>
          <a:p>
            <a:pPr algn="l" indent="0" marL="0">
              <a:buNone/>
            </a:pPr>
            <a:r>
              <a:rPr lang="en-US" sz="1000" b="1" spc="200" kern="0" dirty="0">
                <a:solidFill>
                  <a:srgbClr val="E07A24"/>
                </a:solidFill>
                <a:latin typeface="Trebuchet MS" pitchFamily="34" charset="0"/>
                <a:ea typeface="Trebuchet MS" pitchFamily="34" charset="-122"/>
                <a:cs typeface="Trebuchet MS" pitchFamily="34" charset="-120"/>
              </a:rPr>
              <a:t>NONECONOMIC</a:t>
            </a:r>
            <a:endParaRPr lang="en-US" sz="1000" dirty="0"/>
          </a:p>
        </p:txBody>
      </p:sp>
      <p:sp>
        <p:nvSpPr>
          <p:cNvPr id="33" name="Text 31"/>
          <p:cNvSpPr/>
          <p:nvPr/>
        </p:nvSpPr>
        <p:spPr>
          <a:xfrm>
            <a:off x="2423160" y="4343400"/>
            <a:ext cx="3474720" cy="457200"/>
          </a:xfrm>
          <a:prstGeom prst="rect">
            <a:avLst/>
          </a:prstGeom>
          <a:noFill/>
          <a:ln/>
        </p:spPr>
        <p:txBody>
          <a:bodyPr wrap="square" lIns="0" tIns="0" rIns="0" bIns="0" rtlCol="0" anchor="ctr"/>
          <a:lstStyle/>
          <a:p>
            <a:pPr algn="l" indent="0" marL="0">
              <a:buNone/>
            </a:pPr>
            <a:r>
              <a:rPr lang="en-US" sz="1200" dirty="0">
                <a:solidFill>
                  <a:srgbClr val="0F1822"/>
                </a:solidFill>
                <a:latin typeface="Calibri" pitchFamily="34" charset="0"/>
                <a:ea typeface="Calibri" pitchFamily="34" charset="-122"/>
                <a:cs typeface="Calibri" pitchFamily="34" charset="-120"/>
              </a:rPr>
              <a:t>Past + future disfigurement</a:t>
            </a:r>
            <a:endParaRPr lang="en-US" sz="1200" dirty="0"/>
          </a:p>
        </p:txBody>
      </p:sp>
      <p:sp>
        <p:nvSpPr>
          <p:cNvPr id="34" name="Text 32"/>
          <p:cNvSpPr/>
          <p:nvPr/>
        </p:nvSpPr>
        <p:spPr>
          <a:xfrm>
            <a:off x="5897880" y="4343400"/>
            <a:ext cx="3291840" cy="457200"/>
          </a:xfrm>
          <a:prstGeom prst="rect">
            <a:avLst/>
          </a:prstGeom>
          <a:noFill/>
          <a:ln/>
        </p:spPr>
        <p:txBody>
          <a:bodyPr wrap="square" lIns="0" tIns="0" rIns="0" bIns="0" rtlCol="0" anchor="ctr"/>
          <a:lstStyle/>
          <a:p>
            <a:pPr algn="l" indent="0" marL="0">
              <a:buNone/>
            </a:pPr>
            <a:r>
              <a:rPr lang="en-US" sz="1100" dirty="0">
                <a:solidFill>
                  <a:srgbClr val="6B7785"/>
                </a:solidFill>
                <a:latin typeface="Calibri" pitchFamily="34" charset="0"/>
                <a:ea typeface="Calibri" pitchFamily="34" charset="-122"/>
                <a:cs typeface="Calibri" pitchFamily="34" charset="-120"/>
              </a:rPr>
              <a:t>Permanent — separate category</a:t>
            </a:r>
            <a:endParaRPr lang="en-US" sz="1100" dirty="0"/>
          </a:p>
        </p:txBody>
      </p:sp>
      <p:sp>
        <p:nvSpPr>
          <p:cNvPr id="35" name="Text 33"/>
          <p:cNvSpPr/>
          <p:nvPr/>
        </p:nvSpPr>
        <p:spPr>
          <a:xfrm>
            <a:off x="9189720" y="4343400"/>
            <a:ext cx="2221992" cy="457200"/>
          </a:xfrm>
          <a:prstGeom prst="rect">
            <a:avLst/>
          </a:prstGeom>
          <a:noFill/>
          <a:ln/>
        </p:spPr>
        <p:txBody>
          <a:bodyPr wrap="square" lIns="0" tIns="0" rIns="0" bIns="0" rtlCol="0" anchor="ctr"/>
          <a:lstStyle/>
          <a:p>
            <a:pPr algn="r" indent="0" marL="0">
              <a:buNone/>
            </a:pPr>
            <a:r>
              <a:rPr lang="en-US" sz="1300" b="1" dirty="0">
                <a:solidFill>
                  <a:srgbClr val="0F1822"/>
                </a:solidFill>
                <a:latin typeface="Trebuchet MS" pitchFamily="34" charset="0"/>
                <a:ea typeface="Trebuchet MS" pitchFamily="34" charset="-122"/>
                <a:cs typeface="Trebuchet MS" pitchFamily="34" charset="-120"/>
              </a:rPr>
              <a:t>$5.00M</a:t>
            </a:r>
            <a:endParaRPr lang="en-US" sz="1300" dirty="0"/>
          </a:p>
        </p:txBody>
      </p:sp>
      <p:sp>
        <p:nvSpPr>
          <p:cNvPr id="36" name="Shape 34"/>
          <p:cNvSpPr/>
          <p:nvPr/>
        </p:nvSpPr>
        <p:spPr>
          <a:xfrm>
            <a:off x="777240" y="4800600"/>
            <a:ext cx="10634472" cy="13716"/>
          </a:xfrm>
          <a:prstGeom prst="rect">
            <a:avLst/>
          </a:prstGeom>
          <a:solidFill>
            <a:srgbClr val="D6D1C7"/>
          </a:solidFill>
          <a:ln w="12700">
            <a:solidFill>
              <a:srgbClr val="D6D1C7"/>
            </a:solidFill>
            <a:prstDash val="solid"/>
          </a:ln>
        </p:spPr>
      </p:sp>
      <p:sp>
        <p:nvSpPr>
          <p:cNvPr id="37" name="Text 35"/>
          <p:cNvSpPr/>
          <p:nvPr/>
        </p:nvSpPr>
        <p:spPr>
          <a:xfrm>
            <a:off x="777240" y="4800600"/>
            <a:ext cx="1645920" cy="457200"/>
          </a:xfrm>
          <a:prstGeom prst="rect">
            <a:avLst/>
          </a:prstGeom>
          <a:noFill/>
          <a:ln/>
        </p:spPr>
        <p:txBody>
          <a:bodyPr wrap="square" lIns="0" tIns="0" rIns="0" bIns="0" rtlCol="0" anchor="ctr"/>
          <a:lstStyle/>
          <a:p>
            <a:pPr algn="l" indent="0" marL="0">
              <a:buNone/>
            </a:pPr>
            <a:r>
              <a:rPr lang="en-US" sz="1000" b="1" spc="200" kern="0" dirty="0">
                <a:solidFill>
                  <a:srgbClr val="C8321C"/>
                </a:solidFill>
                <a:latin typeface="Trebuchet MS" pitchFamily="34" charset="0"/>
                <a:ea typeface="Trebuchet MS" pitchFamily="34" charset="-122"/>
                <a:cs typeface="Trebuchet MS" pitchFamily="34" charset="-120"/>
              </a:rPr>
              <a:t>PUNITIVE</a:t>
            </a:r>
            <a:endParaRPr lang="en-US" sz="1000" dirty="0"/>
          </a:p>
        </p:txBody>
      </p:sp>
      <p:sp>
        <p:nvSpPr>
          <p:cNvPr id="38" name="Text 36"/>
          <p:cNvSpPr/>
          <p:nvPr/>
        </p:nvSpPr>
        <p:spPr>
          <a:xfrm>
            <a:off x="2423160" y="4800600"/>
            <a:ext cx="3474720" cy="457200"/>
          </a:xfrm>
          <a:prstGeom prst="rect">
            <a:avLst/>
          </a:prstGeom>
          <a:noFill/>
          <a:ln/>
        </p:spPr>
        <p:txBody>
          <a:bodyPr wrap="square" lIns="0" tIns="0" rIns="0" bIns="0" rtlCol="0" anchor="ctr"/>
          <a:lstStyle/>
          <a:p>
            <a:pPr algn="l" indent="0" marL="0">
              <a:buNone/>
            </a:pPr>
            <a:r>
              <a:rPr lang="en-US" sz="1200" dirty="0">
                <a:solidFill>
                  <a:srgbClr val="0F1822"/>
                </a:solidFill>
                <a:latin typeface="Calibri" pitchFamily="34" charset="0"/>
                <a:ea typeface="Calibri" pitchFamily="34" charset="-122"/>
                <a:cs typeface="Calibri" pitchFamily="34" charset="-120"/>
              </a:rPr>
              <a:t>Punitive damages</a:t>
            </a:r>
            <a:endParaRPr lang="en-US" sz="1200" dirty="0"/>
          </a:p>
        </p:txBody>
      </p:sp>
      <p:sp>
        <p:nvSpPr>
          <p:cNvPr id="39" name="Text 37"/>
          <p:cNvSpPr/>
          <p:nvPr/>
        </p:nvSpPr>
        <p:spPr>
          <a:xfrm>
            <a:off x="5897880" y="4800600"/>
            <a:ext cx="3291840" cy="457200"/>
          </a:xfrm>
          <a:prstGeom prst="rect">
            <a:avLst/>
          </a:prstGeom>
          <a:noFill/>
          <a:ln/>
        </p:spPr>
        <p:txBody>
          <a:bodyPr wrap="square" lIns="0" tIns="0" rIns="0" bIns="0" rtlCol="0" anchor="ctr"/>
          <a:lstStyle/>
          <a:p>
            <a:pPr algn="l" indent="0" marL="0">
              <a:buNone/>
            </a:pPr>
            <a:r>
              <a:rPr lang="en-US" sz="1100" dirty="0">
                <a:solidFill>
                  <a:srgbClr val="6B7785"/>
                </a:solidFill>
                <a:latin typeface="Calibri" pitchFamily="34" charset="0"/>
                <a:ea typeface="Calibri" pitchFamily="34" charset="-122"/>
                <a:cs typeface="Calibri" pitchFamily="34" charset="-120"/>
              </a:rPr>
              <a:t>CC §3294 — ratio to compensatory</a:t>
            </a:r>
            <a:endParaRPr lang="en-US" sz="1100" dirty="0"/>
          </a:p>
        </p:txBody>
      </p:sp>
      <p:sp>
        <p:nvSpPr>
          <p:cNvPr id="40" name="Text 38"/>
          <p:cNvSpPr/>
          <p:nvPr/>
        </p:nvSpPr>
        <p:spPr>
          <a:xfrm>
            <a:off x="9189720" y="4800600"/>
            <a:ext cx="2221992" cy="457200"/>
          </a:xfrm>
          <a:prstGeom prst="rect">
            <a:avLst/>
          </a:prstGeom>
          <a:noFill/>
          <a:ln/>
        </p:spPr>
        <p:txBody>
          <a:bodyPr wrap="square" lIns="0" tIns="0" rIns="0" bIns="0" rtlCol="0" anchor="ctr"/>
          <a:lstStyle/>
          <a:p>
            <a:pPr algn="r" indent="0" marL="0">
              <a:buNone/>
            </a:pPr>
            <a:r>
              <a:rPr lang="en-US" sz="1300" b="1" dirty="0">
                <a:solidFill>
                  <a:srgbClr val="0F1822"/>
                </a:solidFill>
                <a:latin typeface="Trebuchet MS" pitchFamily="34" charset="0"/>
                <a:ea typeface="Trebuchet MS" pitchFamily="34" charset="-122"/>
                <a:cs typeface="Trebuchet MS" pitchFamily="34" charset="-120"/>
              </a:rPr>
              <a:t>Jury</a:t>
            </a:r>
            <a:endParaRPr lang="en-US" sz="1300" dirty="0"/>
          </a:p>
        </p:txBody>
      </p:sp>
      <p:sp>
        <p:nvSpPr>
          <p:cNvPr id="41" name="Shape 39"/>
          <p:cNvSpPr/>
          <p:nvPr/>
        </p:nvSpPr>
        <p:spPr>
          <a:xfrm>
            <a:off x="777240" y="5303520"/>
            <a:ext cx="10634472" cy="27432"/>
          </a:xfrm>
          <a:prstGeom prst="rect">
            <a:avLst/>
          </a:prstGeom>
          <a:solidFill>
            <a:srgbClr val="E07A24"/>
          </a:solidFill>
          <a:ln w="12700">
            <a:solidFill>
              <a:srgbClr val="E07A24"/>
            </a:solidFill>
            <a:prstDash val="solid"/>
          </a:ln>
        </p:spPr>
      </p:sp>
      <p:sp>
        <p:nvSpPr>
          <p:cNvPr id="42" name="Text 40"/>
          <p:cNvSpPr/>
          <p:nvPr/>
        </p:nvSpPr>
        <p:spPr>
          <a:xfrm>
            <a:off x="777240" y="5394960"/>
            <a:ext cx="7772400" cy="365760"/>
          </a:xfrm>
          <a:prstGeom prst="rect">
            <a:avLst/>
          </a:prstGeom>
          <a:noFill/>
          <a:ln/>
        </p:spPr>
        <p:txBody>
          <a:bodyPr wrap="square" lIns="0" tIns="0" rIns="0" bIns="0" rtlCol="0" anchor="ctr"/>
          <a:lstStyle/>
          <a:p>
            <a:pPr indent="0" marL="0">
              <a:buNone/>
            </a:pPr>
            <a:r>
              <a:rPr lang="en-US" sz="1200" b="1" spc="300" kern="0" dirty="0">
                <a:solidFill>
                  <a:srgbClr val="E07A24"/>
                </a:solidFill>
                <a:latin typeface="Trebuchet MS" pitchFamily="34" charset="0"/>
                <a:ea typeface="Trebuchet MS" pitchFamily="34" charset="-122"/>
                <a:cs typeface="Trebuchet MS" pitchFamily="34" charset="-120"/>
              </a:rPr>
              <a:t>COMPENSATORY TOTAL (PRE-PUNITIVES)</a:t>
            </a:r>
            <a:endParaRPr lang="en-US" sz="1200" dirty="0"/>
          </a:p>
        </p:txBody>
      </p:sp>
      <p:sp>
        <p:nvSpPr>
          <p:cNvPr id="43" name="Text 41"/>
          <p:cNvSpPr/>
          <p:nvPr/>
        </p:nvSpPr>
        <p:spPr>
          <a:xfrm>
            <a:off x="9189720" y="5349240"/>
            <a:ext cx="2221992" cy="457200"/>
          </a:xfrm>
          <a:prstGeom prst="rect">
            <a:avLst/>
          </a:prstGeom>
          <a:noFill/>
          <a:ln/>
        </p:spPr>
        <p:txBody>
          <a:bodyPr wrap="square" lIns="0" tIns="0" rIns="0" bIns="0" rtlCol="0" anchor="ctr"/>
          <a:lstStyle/>
          <a:p>
            <a:pPr algn="r" indent="0" marL="0">
              <a:buNone/>
            </a:pPr>
            <a:r>
              <a:rPr lang="en-US" sz="2200" b="1" dirty="0">
                <a:solidFill>
                  <a:srgbClr val="E07A24"/>
                </a:solidFill>
                <a:latin typeface="Trebuchet MS" pitchFamily="34" charset="0"/>
                <a:ea typeface="Trebuchet MS" pitchFamily="34" charset="-122"/>
                <a:cs typeface="Trebuchet MS" pitchFamily="34" charset="-120"/>
              </a:rPr>
              <a:t>$32.95M</a:t>
            </a:r>
            <a:endParaRPr lang="en-US" sz="2200" dirty="0"/>
          </a:p>
        </p:txBody>
      </p:sp>
      <p:sp>
        <p:nvSpPr>
          <p:cNvPr id="44" name="Text 42"/>
          <p:cNvSpPr/>
          <p:nvPr/>
        </p:nvSpPr>
        <p:spPr>
          <a:xfrm>
            <a:off x="777240" y="5824728"/>
            <a:ext cx="10634472" cy="256032"/>
          </a:xfrm>
          <a:prstGeom prst="rect">
            <a:avLst/>
          </a:prstGeom>
          <a:noFill/>
          <a:ln/>
        </p:spPr>
        <p:txBody>
          <a:bodyPr wrap="square" lIns="0" tIns="0" rIns="0" bIns="0" rtlCol="0" anchor="ctr"/>
          <a:lstStyle/>
          <a:p>
            <a:pPr indent="0" marL="0">
              <a:buNone/>
            </a:pPr>
            <a:r>
              <a:rPr lang="en-US" sz="1000" i="1" dirty="0">
                <a:solidFill>
                  <a:srgbClr val="6B7785"/>
                </a:solidFill>
                <a:latin typeface="Calibri" pitchFamily="34" charset="0"/>
                <a:ea typeface="Calibri" pitchFamily="34" charset="-122"/>
                <a:cs typeface="Calibri" pitchFamily="34" charset="-120"/>
              </a:rPr>
              <a:t>Illustrative model only — adjust to your facts. Catastrophic burn cases regularly support 9-figure totals; non-economic damages are not capped in product-liability actions.</a:t>
            </a:r>
            <a:endParaRPr lang="en-US" sz="1000" dirty="0"/>
          </a:p>
        </p:txBody>
      </p:sp>
      <p:sp>
        <p:nvSpPr>
          <p:cNvPr id="45" name="Shape 43"/>
          <p:cNvSpPr/>
          <p:nvPr/>
        </p:nvSpPr>
        <p:spPr>
          <a:xfrm>
            <a:off x="0" y="6400800"/>
            <a:ext cx="12188952" cy="457200"/>
          </a:xfrm>
          <a:prstGeom prst="rect">
            <a:avLst/>
          </a:prstGeom>
          <a:solidFill>
            <a:srgbClr val="1A2332"/>
          </a:solidFill>
          <a:ln w="12700">
            <a:solidFill>
              <a:srgbClr val="1A2332"/>
            </a:solidFill>
            <a:prstDash val="solid"/>
          </a:ln>
        </p:spPr>
      </p:sp>
      <p:sp>
        <p:nvSpPr>
          <p:cNvPr id="46" name="Text 44"/>
          <p:cNvSpPr/>
          <p:nvPr/>
        </p:nvSpPr>
        <p:spPr>
          <a:xfrm>
            <a:off x="548640" y="6446520"/>
            <a:ext cx="5486400" cy="201168"/>
          </a:xfrm>
          <a:prstGeom prst="rect">
            <a:avLst/>
          </a:prstGeom>
          <a:noFill/>
          <a:ln/>
        </p:spPr>
        <p:txBody>
          <a:bodyPr wrap="square" lIns="0" tIns="0" rIns="0" bIns="0" rtlCol="0" anchor="ctr"/>
          <a:lstStyle/>
          <a:p>
            <a:pPr indent="0" marL="0">
              <a:buNone/>
            </a:pPr>
            <a:r>
              <a:rPr lang="en-US" sz="1000" b="1" spc="300" kern="0" dirty="0">
                <a:solidFill>
                  <a:srgbClr val="FFFFFF"/>
                </a:solidFill>
                <a:latin typeface="Trebuchet MS" pitchFamily="34" charset="0"/>
                <a:ea typeface="Trebuchet MS" pitchFamily="34" charset="-122"/>
                <a:cs typeface="Trebuchet MS" pitchFamily="34" charset="-120"/>
              </a:rPr>
              <a:t>THE HOMAMPOUR LAW FIRM, PC</a:t>
            </a:r>
            <a:endParaRPr lang="en-US" sz="1000" dirty="0"/>
          </a:p>
        </p:txBody>
      </p:sp>
      <p:sp>
        <p:nvSpPr>
          <p:cNvPr id="47" name="Text 45"/>
          <p:cNvSpPr/>
          <p:nvPr/>
        </p:nvSpPr>
        <p:spPr>
          <a:xfrm>
            <a:off x="548640" y="6647688"/>
            <a:ext cx="10972800" cy="182880"/>
          </a:xfrm>
          <a:prstGeom prst="rect">
            <a:avLst/>
          </a:prstGeom>
          <a:noFill/>
          <a:ln/>
        </p:spPr>
        <p:txBody>
          <a:bodyPr wrap="square" lIns="0" tIns="0" rIns="0" bIns="0" rtlCol="0" anchor="ctr"/>
          <a:lstStyle/>
          <a:p>
            <a:pPr indent="0" marL="0">
              <a:buNone/>
            </a:pPr>
            <a:r>
              <a:rPr lang="en-US" sz="900" dirty="0">
                <a:solidFill>
                  <a:srgbClr val="B9C2CF"/>
                </a:solidFill>
                <a:latin typeface="Calibri" pitchFamily="34" charset="0"/>
                <a:ea typeface="Calibri" pitchFamily="34" charset="-122"/>
                <a:cs typeface="Calibri" pitchFamily="34" charset="-120"/>
              </a:rPr>
              <a:t>15303 Ventura Blvd, Suite 1450, Sherman Oaks, CA 91436  •  (323) 252-7921  •  homampour.com</a:t>
            </a:r>
            <a:endParaRPr lang="en-US" sz="900" dirty="0"/>
          </a:p>
        </p:txBody>
      </p:sp>
      <p:sp>
        <p:nvSpPr>
          <p:cNvPr id="48" name="Text 46"/>
          <p:cNvSpPr/>
          <p:nvPr/>
        </p:nvSpPr>
        <p:spPr>
          <a:xfrm>
            <a:off x="10972800" y="6446520"/>
            <a:ext cx="1097280" cy="201168"/>
          </a:xfrm>
          <a:prstGeom prst="rect">
            <a:avLst/>
          </a:prstGeom>
          <a:noFill/>
          <a:ln/>
        </p:spPr>
        <p:txBody>
          <a:bodyPr wrap="square" lIns="0" tIns="0" rIns="0" bIns="0" rtlCol="0" anchor="ctr"/>
          <a:lstStyle/>
          <a:p>
            <a:pPr algn="r" indent="0" marL="0">
              <a:buNone/>
            </a:pPr>
            <a:r>
              <a:rPr lang="en-US" sz="900" dirty="0">
                <a:solidFill>
                  <a:srgbClr val="B9C2CF"/>
                </a:solidFill>
                <a:latin typeface="Calibri" pitchFamily="34" charset="0"/>
                <a:ea typeface="Calibri" pitchFamily="34" charset="-122"/>
                <a:cs typeface="Calibri" pitchFamily="34" charset="-120"/>
              </a:rPr>
              <a:t>18 / 25</a:t>
            </a:r>
            <a:endParaRPr lang="en-US" sz="9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4F1EC"/>
        </a:solidFill>
      </p:bgPr>
    </p:bg>
    <p:spTree>
      <p:nvGrpSpPr>
        <p:cNvPr id="1" name=""/>
        <p:cNvGrpSpPr/>
        <p:nvPr/>
      </p:nvGrpSpPr>
      <p:grpSpPr>
        <a:xfrm>
          <a:off x="0" y="0"/>
          <a:ext cx="0" cy="0"/>
          <a:chOff x="0" y="0"/>
          <a:chExt cx="0" cy="0"/>
        </a:xfrm>
      </p:grpSpPr>
      <p:sp>
        <p:nvSpPr>
          <p:cNvPr id="2" name="Shape 0"/>
          <p:cNvSpPr/>
          <p:nvPr/>
        </p:nvSpPr>
        <p:spPr>
          <a:xfrm>
            <a:off x="0" y="0"/>
            <a:ext cx="12188952" cy="164592"/>
          </a:xfrm>
          <a:prstGeom prst="rect">
            <a:avLst/>
          </a:prstGeom>
          <a:solidFill>
            <a:srgbClr val="E07A24"/>
          </a:solidFill>
          <a:ln w="12700">
            <a:solidFill>
              <a:srgbClr val="E07A24"/>
            </a:solidFill>
            <a:prstDash val="solid"/>
          </a:ln>
        </p:spPr>
      </p:sp>
      <p:sp>
        <p:nvSpPr>
          <p:cNvPr id="3" name="Text 1"/>
          <p:cNvSpPr/>
          <p:nvPr/>
        </p:nvSpPr>
        <p:spPr>
          <a:xfrm>
            <a:off x="548640" y="292608"/>
            <a:ext cx="11064240" cy="274320"/>
          </a:xfrm>
          <a:prstGeom prst="rect">
            <a:avLst/>
          </a:prstGeom>
          <a:noFill/>
          <a:ln/>
        </p:spPr>
        <p:txBody>
          <a:bodyPr wrap="square" lIns="0" tIns="0" rIns="0" bIns="0" rtlCol="0" anchor="ctr"/>
          <a:lstStyle/>
          <a:p>
            <a:pPr indent="0" marL="0">
              <a:buNone/>
            </a:pPr>
            <a:r>
              <a:rPr lang="en-US" sz="1100" b="1" spc="400" kern="0" dirty="0">
                <a:solidFill>
                  <a:srgbClr val="E07A24"/>
                </a:solidFill>
                <a:latin typeface="Trebuchet MS" pitchFamily="34" charset="0"/>
                <a:ea typeface="Trebuchet MS" pitchFamily="34" charset="-122"/>
                <a:cs typeface="Trebuchet MS" pitchFamily="34" charset="-120"/>
              </a:rPr>
              <a:t>WHAT THE JURY ACTUALLY AWARDED</a:t>
            </a:r>
            <a:endParaRPr lang="en-US" sz="1100" dirty="0"/>
          </a:p>
        </p:txBody>
      </p:sp>
      <p:sp>
        <p:nvSpPr>
          <p:cNvPr id="4" name="Text 2"/>
          <p:cNvSpPr/>
          <p:nvPr/>
        </p:nvSpPr>
        <p:spPr>
          <a:xfrm>
            <a:off x="548640" y="566928"/>
            <a:ext cx="11064240" cy="731520"/>
          </a:xfrm>
          <a:prstGeom prst="rect">
            <a:avLst/>
          </a:prstGeom>
          <a:noFill/>
          <a:ln/>
        </p:spPr>
        <p:txBody>
          <a:bodyPr wrap="square" lIns="0" tIns="0" rIns="0" bIns="0" rtlCol="0" anchor="t">
            <a:normAutofit/>
          </a:bodyPr>
          <a:lstStyle/>
          <a:p>
            <a:pPr indent="0" marL="0">
              <a:buNone/>
            </a:pPr>
            <a:r>
              <a:rPr lang="en-US" sz="2600" b="1" dirty="0">
                <a:solidFill>
                  <a:srgbClr val="0F1822"/>
                </a:solidFill>
                <a:latin typeface="Trebuchet MS" pitchFamily="34" charset="0"/>
                <a:ea typeface="Trebuchet MS" pitchFamily="34" charset="-122"/>
                <a:cs typeface="Trebuchet MS" pitchFamily="34" charset="-120"/>
              </a:rPr>
              <a:t>Shinedling per-plaintiff damages — wrongful death of a sleeping mother of three.</a:t>
            </a:r>
            <a:endParaRPr lang="en-US" sz="2600" dirty="0"/>
          </a:p>
        </p:txBody>
      </p:sp>
      <p:sp>
        <p:nvSpPr>
          <p:cNvPr id="5" name="Shape 3"/>
          <p:cNvSpPr/>
          <p:nvPr/>
        </p:nvSpPr>
        <p:spPr>
          <a:xfrm>
            <a:off x="548640" y="1554480"/>
            <a:ext cx="11091672" cy="4526280"/>
          </a:xfrm>
          <a:prstGeom prst="roundRect">
            <a:avLst>
              <a:gd name="adj" fmla="val 1212"/>
            </a:avLst>
          </a:prstGeom>
          <a:solidFill>
            <a:srgbClr val="FFFFFF"/>
          </a:solidFill>
          <a:ln w="12700">
            <a:solidFill>
              <a:srgbClr val="D6D1C7"/>
            </a:solidFill>
            <a:prstDash val="solid"/>
          </a:ln>
        </p:spPr>
      </p:sp>
      <p:sp>
        <p:nvSpPr>
          <p:cNvPr id="6" name="Shape 4"/>
          <p:cNvSpPr/>
          <p:nvPr/>
        </p:nvSpPr>
        <p:spPr>
          <a:xfrm>
            <a:off x="548640" y="1554480"/>
            <a:ext cx="11091672" cy="457200"/>
          </a:xfrm>
          <a:prstGeom prst="rect">
            <a:avLst/>
          </a:prstGeom>
          <a:solidFill>
            <a:srgbClr val="1A2332"/>
          </a:solidFill>
          <a:ln w="12700">
            <a:solidFill>
              <a:srgbClr val="1A2332"/>
            </a:solidFill>
            <a:prstDash val="solid"/>
          </a:ln>
        </p:spPr>
      </p:sp>
      <p:sp>
        <p:nvSpPr>
          <p:cNvPr id="7" name="Text 5"/>
          <p:cNvSpPr/>
          <p:nvPr/>
        </p:nvSpPr>
        <p:spPr>
          <a:xfrm>
            <a:off x="777240" y="1664208"/>
            <a:ext cx="2606040" cy="274320"/>
          </a:xfrm>
          <a:prstGeom prst="rect">
            <a:avLst/>
          </a:prstGeom>
          <a:noFill/>
          <a:ln/>
        </p:spPr>
        <p:txBody>
          <a:bodyPr wrap="square" lIns="0" tIns="0" rIns="0" bIns="0" rtlCol="0" anchor="ctr"/>
          <a:lstStyle/>
          <a:p>
            <a:pPr algn="l" indent="0" marL="0">
              <a:buNone/>
            </a:pPr>
            <a:r>
              <a:rPr lang="en-US" sz="1000" b="1" spc="200" kern="0" dirty="0">
                <a:solidFill>
                  <a:srgbClr val="FFFFFF"/>
                </a:solidFill>
                <a:latin typeface="Trebuchet MS" pitchFamily="34" charset="0"/>
                <a:ea typeface="Trebuchet MS" pitchFamily="34" charset="-122"/>
                <a:cs typeface="Trebuchet MS" pitchFamily="34" charset="-120"/>
              </a:rPr>
              <a:t>PLAINTIFF</a:t>
            </a:r>
            <a:endParaRPr lang="en-US" sz="1000" dirty="0"/>
          </a:p>
        </p:txBody>
      </p:sp>
      <p:sp>
        <p:nvSpPr>
          <p:cNvPr id="8" name="Text 6"/>
          <p:cNvSpPr/>
          <p:nvPr/>
        </p:nvSpPr>
        <p:spPr>
          <a:xfrm>
            <a:off x="3383280" y="1664208"/>
            <a:ext cx="2331720" cy="274320"/>
          </a:xfrm>
          <a:prstGeom prst="rect">
            <a:avLst/>
          </a:prstGeom>
          <a:noFill/>
          <a:ln/>
        </p:spPr>
        <p:txBody>
          <a:bodyPr wrap="square" lIns="0" tIns="0" rIns="0" bIns="0" rtlCol="0" anchor="ctr"/>
          <a:lstStyle/>
          <a:p>
            <a:pPr algn="r" indent="0" marL="0">
              <a:buNone/>
            </a:pPr>
            <a:r>
              <a:rPr lang="en-US" sz="1000" b="1" spc="200" kern="0" dirty="0">
                <a:solidFill>
                  <a:srgbClr val="FFFFFF"/>
                </a:solidFill>
                <a:latin typeface="Trebuchet MS" pitchFamily="34" charset="0"/>
                <a:ea typeface="Trebuchet MS" pitchFamily="34" charset="-122"/>
                <a:cs typeface="Trebuchet MS" pitchFamily="34" charset="-120"/>
              </a:rPr>
              <a:t>DIRECT-INJURY ED</a:t>
            </a:r>
            <a:endParaRPr lang="en-US" sz="1000" dirty="0"/>
          </a:p>
        </p:txBody>
      </p:sp>
      <p:sp>
        <p:nvSpPr>
          <p:cNvPr id="9" name="Text 7"/>
          <p:cNvSpPr/>
          <p:nvPr/>
        </p:nvSpPr>
        <p:spPr>
          <a:xfrm>
            <a:off x="5715000" y="1664208"/>
            <a:ext cx="2331720" cy="274320"/>
          </a:xfrm>
          <a:prstGeom prst="rect">
            <a:avLst/>
          </a:prstGeom>
          <a:noFill/>
          <a:ln/>
        </p:spPr>
        <p:txBody>
          <a:bodyPr wrap="square" lIns="0" tIns="0" rIns="0" bIns="0" rtlCol="0" anchor="ctr"/>
          <a:lstStyle/>
          <a:p>
            <a:pPr algn="r" indent="0" marL="0">
              <a:buNone/>
            </a:pPr>
            <a:r>
              <a:rPr lang="en-US" sz="1000" b="1" spc="200" kern="0" dirty="0">
                <a:solidFill>
                  <a:srgbClr val="FFFFFF"/>
                </a:solidFill>
                <a:latin typeface="Trebuchet MS" pitchFamily="34" charset="0"/>
                <a:ea typeface="Trebuchet MS" pitchFamily="34" charset="-122"/>
                <a:cs typeface="Trebuchet MS" pitchFamily="34" charset="-120"/>
              </a:rPr>
              <a:t>BYSTANDER ED</a:t>
            </a:r>
            <a:endParaRPr lang="en-US" sz="1000" dirty="0"/>
          </a:p>
        </p:txBody>
      </p:sp>
      <p:sp>
        <p:nvSpPr>
          <p:cNvPr id="10" name="Text 8"/>
          <p:cNvSpPr/>
          <p:nvPr/>
        </p:nvSpPr>
        <p:spPr>
          <a:xfrm>
            <a:off x="8046720" y="1664208"/>
            <a:ext cx="2011680" cy="274320"/>
          </a:xfrm>
          <a:prstGeom prst="rect">
            <a:avLst/>
          </a:prstGeom>
          <a:noFill/>
          <a:ln/>
        </p:spPr>
        <p:txBody>
          <a:bodyPr wrap="square" lIns="0" tIns="0" rIns="0" bIns="0" rtlCol="0" anchor="ctr"/>
          <a:lstStyle/>
          <a:p>
            <a:pPr algn="r" indent="0" marL="0">
              <a:buNone/>
            </a:pPr>
            <a:r>
              <a:rPr lang="en-US" sz="1000" b="1" spc="200" kern="0" dirty="0">
                <a:solidFill>
                  <a:srgbClr val="FFFFFF"/>
                </a:solidFill>
                <a:latin typeface="Trebuchet MS" pitchFamily="34" charset="0"/>
                <a:ea typeface="Trebuchet MS" pitchFamily="34" charset="-122"/>
                <a:cs typeface="Trebuchet MS" pitchFamily="34" charset="-120"/>
              </a:rPr>
              <a:t>WRONGFUL DEATH</a:t>
            </a:r>
            <a:endParaRPr lang="en-US" sz="1000" dirty="0"/>
          </a:p>
        </p:txBody>
      </p:sp>
      <p:sp>
        <p:nvSpPr>
          <p:cNvPr id="11" name="Text 9"/>
          <p:cNvSpPr/>
          <p:nvPr/>
        </p:nvSpPr>
        <p:spPr>
          <a:xfrm>
            <a:off x="10058400" y="1664208"/>
            <a:ext cx="1353312" cy="274320"/>
          </a:xfrm>
          <a:prstGeom prst="rect">
            <a:avLst/>
          </a:prstGeom>
          <a:noFill/>
          <a:ln/>
        </p:spPr>
        <p:txBody>
          <a:bodyPr wrap="square" lIns="0" tIns="0" rIns="0" bIns="0" rtlCol="0" anchor="ctr"/>
          <a:lstStyle/>
          <a:p>
            <a:pPr algn="r" indent="0" marL="0">
              <a:buNone/>
            </a:pPr>
            <a:r>
              <a:rPr lang="en-US" sz="1000" b="1" spc="200" kern="0" dirty="0">
                <a:solidFill>
                  <a:srgbClr val="FFFFFF"/>
                </a:solidFill>
                <a:latin typeface="Trebuchet MS" pitchFamily="34" charset="0"/>
                <a:ea typeface="Trebuchet MS" pitchFamily="34" charset="-122"/>
                <a:cs typeface="Trebuchet MS" pitchFamily="34" charset="-120"/>
              </a:rPr>
              <a:t>TOTAL</a:t>
            </a:r>
            <a:endParaRPr lang="en-US" sz="1000" dirty="0"/>
          </a:p>
        </p:txBody>
      </p:sp>
      <p:sp>
        <p:nvSpPr>
          <p:cNvPr id="12" name="Text 10"/>
          <p:cNvSpPr/>
          <p:nvPr/>
        </p:nvSpPr>
        <p:spPr>
          <a:xfrm>
            <a:off x="777240" y="2057400"/>
            <a:ext cx="2606040" cy="594360"/>
          </a:xfrm>
          <a:prstGeom prst="rect">
            <a:avLst/>
          </a:prstGeom>
          <a:noFill/>
          <a:ln/>
        </p:spPr>
        <p:txBody>
          <a:bodyPr wrap="square" lIns="0" tIns="0" rIns="0" bIns="0" rtlCol="0" anchor="ctr"/>
          <a:lstStyle/>
          <a:p>
            <a:pPr algn="l" indent="0" marL="0">
              <a:buNone/>
            </a:pPr>
            <a:r>
              <a:rPr lang="en-US" sz="1300" b="1" dirty="0">
                <a:solidFill>
                  <a:srgbClr val="0F1822"/>
                </a:solidFill>
                <a:latin typeface="Trebuchet MS" pitchFamily="34" charset="0"/>
                <a:ea typeface="Trebuchet MS" pitchFamily="34" charset="-122"/>
                <a:cs typeface="Trebuchet MS" pitchFamily="34" charset="-120"/>
              </a:rPr>
              <a:t>Husband</a:t>
            </a:r>
            <a:endParaRPr lang="en-US" sz="1300" dirty="0"/>
          </a:p>
        </p:txBody>
      </p:sp>
      <p:sp>
        <p:nvSpPr>
          <p:cNvPr id="13" name="Text 11"/>
          <p:cNvSpPr/>
          <p:nvPr/>
        </p:nvSpPr>
        <p:spPr>
          <a:xfrm>
            <a:off x="3383280" y="2057400"/>
            <a:ext cx="2331720" cy="594360"/>
          </a:xfrm>
          <a:prstGeom prst="rect">
            <a:avLst/>
          </a:prstGeom>
          <a:noFill/>
          <a:ln/>
        </p:spPr>
        <p:txBody>
          <a:bodyPr wrap="square" lIns="0" tIns="0" rIns="0" bIns="0" rtlCol="0" anchor="ctr"/>
          <a:lstStyle/>
          <a:p>
            <a:pPr algn="r" indent="0" marL="0">
              <a:buNone/>
            </a:pPr>
            <a:r>
              <a:rPr lang="en-US" sz="1300" dirty="0">
                <a:solidFill>
                  <a:srgbClr val="0F1822"/>
                </a:solidFill>
                <a:latin typeface="Calibri" pitchFamily="34" charset="0"/>
                <a:ea typeface="Calibri" pitchFamily="34" charset="-122"/>
                <a:cs typeface="Calibri" pitchFamily="34" charset="-120"/>
              </a:rPr>
              <a:t>$820K</a:t>
            </a:r>
            <a:endParaRPr lang="en-US" sz="1300" dirty="0"/>
          </a:p>
        </p:txBody>
      </p:sp>
      <p:sp>
        <p:nvSpPr>
          <p:cNvPr id="14" name="Text 12"/>
          <p:cNvSpPr/>
          <p:nvPr/>
        </p:nvSpPr>
        <p:spPr>
          <a:xfrm>
            <a:off x="5715000" y="2057400"/>
            <a:ext cx="2331720" cy="594360"/>
          </a:xfrm>
          <a:prstGeom prst="rect">
            <a:avLst/>
          </a:prstGeom>
          <a:noFill/>
          <a:ln/>
        </p:spPr>
        <p:txBody>
          <a:bodyPr wrap="square" lIns="0" tIns="0" rIns="0" bIns="0" rtlCol="0" anchor="ctr"/>
          <a:lstStyle/>
          <a:p>
            <a:pPr algn="r" indent="0" marL="0">
              <a:buNone/>
            </a:pPr>
            <a:r>
              <a:rPr lang="en-US" sz="1300" dirty="0">
                <a:solidFill>
                  <a:srgbClr val="0F1822"/>
                </a:solidFill>
                <a:latin typeface="Calibri" pitchFamily="34" charset="0"/>
                <a:ea typeface="Calibri" pitchFamily="34" charset="-122"/>
                <a:cs typeface="Calibri" pitchFamily="34" charset="-120"/>
              </a:rPr>
              <a:t>$6.10M</a:t>
            </a:r>
            <a:endParaRPr lang="en-US" sz="1300" dirty="0"/>
          </a:p>
        </p:txBody>
      </p:sp>
      <p:sp>
        <p:nvSpPr>
          <p:cNvPr id="15" name="Text 13"/>
          <p:cNvSpPr/>
          <p:nvPr/>
        </p:nvSpPr>
        <p:spPr>
          <a:xfrm>
            <a:off x="8046720" y="2057400"/>
            <a:ext cx="2011680" cy="594360"/>
          </a:xfrm>
          <a:prstGeom prst="rect">
            <a:avLst/>
          </a:prstGeom>
          <a:noFill/>
          <a:ln/>
        </p:spPr>
        <p:txBody>
          <a:bodyPr wrap="square" lIns="0" tIns="0" rIns="0" bIns="0" rtlCol="0" anchor="ctr"/>
          <a:lstStyle/>
          <a:p>
            <a:pPr algn="r" indent="0" marL="0">
              <a:buNone/>
            </a:pPr>
            <a:r>
              <a:rPr lang="en-US" sz="1300" dirty="0">
                <a:solidFill>
                  <a:srgbClr val="0F1822"/>
                </a:solidFill>
                <a:latin typeface="Calibri" pitchFamily="34" charset="0"/>
                <a:ea typeface="Calibri" pitchFamily="34" charset="-122"/>
                <a:cs typeface="Calibri" pitchFamily="34" charset="-120"/>
              </a:rPr>
              <a:t>$3.08M</a:t>
            </a:r>
            <a:endParaRPr lang="en-US" sz="1300" dirty="0"/>
          </a:p>
        </p:txBody>
      </p:sp>
      <p:sp>
        <p:nvSpPr>
          <p:cNvPr id="16" name="Text 14"/>
          <p:cNvSpPr/>
          <p:nvPr/>
        </p:nvSpPr>
        <p:spPr>
          <a:xfrm>
            <a:off x="10058400" y="2057400"/>
            <a:ext cx="1353312" cy="594360"/>
          </a:xfrm>
          <a:prstGeom prst="rect">
            <a:avLst/>
          </a:prstGeom>
          <a:noFill/>
          <a:ln/>
        </p:spPr>
        <p:txBody>
          <a:bodyPr wrap="square" lIns="0" tIns="0" rIns="0" bIns="0" rtlCol="0" anchor="ctr"/>
          <a:lstStyle/>
          <a:p>
            <a:pPr algn="r" indent="0" marL="0">
              <a:buNone/>
            </a:pPr>
            <a:r>
              <a:rPr lang="en-US" sz="1500" b="1" dirty="0">
                <a:solidFill>
                  <a:srgbClr val="E07A24"/>
                </a:solidFill>
                <a:latin typeface="Trebuchet MS" pitchFamily="34" charset="0"/>
                <a:ea typeface="Trebuchet MS" pitchFamily="34" charset="-122"/>
                <a:cs typeface="Trebuchet MS" pitchFamily="34" charset="-120"/>
              </a:rPr>
              <a:t>$9.995M</a:t>
            </a:r>
            <a:endParaRPr lang="en-US" sz="1500" dirty="0"/>
          </a:p>
        </p:txBody>
      </p:sp>
      <p:sp>
        <p:nvSpPr>
          <p:cNvPr id="17" name="Shape 15"/>
          <p:cNvSpPr/>
          <p:nvPr/>
        </p:nvSpPr>
        <p:spPr>
          <a:xfrm>
            <a:off x="777240" y="2638044"/>
            <a:ext cx="10634472" cy="13716"/>
          </a:xfrm>
          <a:prstGeom prst="rect">
            <a:avLst/>
          </a:prstGeom>
          <a:solidFill>
            <a:srgbClr val="D6D1C7"/>
          </a:solidFill>
          <a:ln w="12700">
            <a:solidFill>
              <a:srgbClr val="D6D1C7"/>
            </a:solidFill>
            <a:prstDash val="solid"/>
          </a:ln>
        </p:spPr>
      </p:sp>
      <p:sp>
        <p:nvSpPr>
          <p:cNvPr id="18" name="Text 16"/>
          <p:cNvSpPr/>
          <p:nvPr/>
        </p:nvSpPr>
        <p:spPr>
          <a:xfrm>
            <a:off x="777240" y="2651760"/>
            <a:ext cx="2606040" cy="594360"/>
          </a:xfrm>
          <a:prstGeom prst="rect">
            <a:avLst/>
          </a:prstGeom>
          <a:noFill/>
          <a:ln/>
        </p:spPr>
        <p:txBody>
          <a:bodyPr wrap="square" lIns="0" tIns="0" rIns="0" bIns="0" rtlCol="0" anchor="ctr"/>
          <a:lstStyle/>
          <a:p>
            <a:pPr algn="l" indent="0" marL="0">
              <a:buNone/>
            </a:pPr>
            <a:r>
              <a:rPr lang="en-US" sz="1300" b="1" dirty="0">
                <a:solidFill>
                  <a:srgbClr val="0F1822"/>
                </a:solidFill>
                <a:latin typeface="Trebuchet MS" pitchFamily="34" charset="0"/>
                <a:ea typeface="Trebuchet MS" pitchFamily="34" charset="-122"/>
                <a:cs typeface="Trebuchet MS" pitchFamily="34" charset="-120"/>
              </a:rPr>
              <a:t>Daughter (age 12 at trial)</a:t>
            </a:r>
            <a:endParaRPr lang="en-US" sz="1300" dirty="0"/>
          </a:p>
        </p:txBody>
      </p:sp>
      <p:sp>
        <p:nvSpPr>
          <p:cNvPr id="19" name="Text 17"/>
          <p:cNvSpPr/>
          <p:nvPr/>
        </p:nvSpPr>
        <p:spPr>
          <a:xfrm>
            <a:off x="3383280" y="2651760"/>
            <a:ext cx="2331720" cy="594360"/>
          </a:xfrm>
          <a:prstGeom prst="rect">
            <a:avLst/>
          </a:prstGeom>
          <a:noFill/>
          <a:ln/>
        </p:spPr>
        <p:txBody>
          <a:bodyPr wrap="square" lIns="0" tIns="0" rIns="0" bIns="0" rtlCol="0" anchor="ctr"/>
          <a:lstStyle/>
          <a:p>
            <a:pPr algn="r" indent="0" marL="0">
              <a:buNone/>
            </a:pPr>
            <a:r>
              <a:rPr lang="en-US" sz="1300" dirty="0">
                <a:solidFill>
                  <a:srgbClr val="0F1822"/>
                </a:solidFill>
                <a:latin typeface="Calibri" pitchFamily="34" charset="0"/>
                <a:ea typeface="Calibri" pitchFamily="34" charset="-122"/>
                <a:cs typeface="Calibri" pitchFamily="34" charset="-120"/>
              </a:rPr>
              <a:t>$1.42M</a:t>
            </a:r>
            <a:endParaRPr lang="en-US" sz="1300" dirty="0"/>
          </a:p>
        </p:txBody>
      </p:sp>
      <p:sp>
        <p:nvSpPr>
          <p:cNvPr id="20" name="Text 18"/>
          <p:cNvSpPr/>
          <p:nvPr/>
        </p:nvSpPr>
        <p:spPr>
          <a:xfrm>
            <a:off x="5715000" y="2651760"/>
            <a:ext cx="2331720" cy="594360"/>
          </a:xfrm>
          <a:prstGeom prst="rect">
            <a:avLst/>
          </a:prstGeom>
          <a:noFill/>
          <a:ln/>
        </p:spPr>
        <p:txBody>
          <a:bodyPr wrap="square" lIns="0" tIns="0" rIns="0" bIns="0" rtlCol="0" anchor="ctr"/>
          <a:lstStyle/>
          <a:p>
            <a:pPr algn="r" indent="0" marL="0">
              <a:buNone/>
            </a:pPr>
            <a:r>
              <a:rPr lang="en-US" sz="1300" dirty="0">
                <a:solidFill>
                  <a:srgbClr val="0F1822"/>
                </a:solidFill>
                <a:latin typeface="Calibri" pitchFamily="34" charset="0"/>
                <a:ea typeface="Calibri" pitchFamily="34" charset="-122"/>
                <a:cs typeface="Calibri" pitchFamily="34" charset="-120"/>
              </a:rPr>
              <a:t>$10.65M</a:t>
            </a:r>
            <a:endParaRPr lang="en-US" sz="1300" dirty="0"/>
          </a:p>
        </p:txBody>
      </p:sp>
      <p:sp>
        <p:nvSpPr>
          <p:cNvPr id="21" name="Text 19"/>
          <p:cNvSpPr/>
          <p:nvPr/>
        </p:nvSpPr>
        <p:spPr>
          <a:xfrm>
            <a:off x="8046720" y="2651760"/>
            <a:ext cx="2011680" cy="594360"/>
          </a:xfrm>
          <a:prstGeom prst="rect">
            <a:avLst/>
          </a:prstGeom>
          <a:noFill/>
          <a:ln/>
        </p:spPr>
        <p:txBody>
          <a:bodyPr wrap="square" lIns="0" tIns="0" rIns="0" bIns="0" rtlCol="0" anchor="ctr"/>
          <a:lstStyle/>
          <a:p>
            <a:pPr algn="r" indent="0" marL="0">
              <a:buNone/>
            </a:pPr>
            <a:r>
              <a:rPr lang="en-US" sz="1300" dirty="0">
                <a:solidFill>
                  <a:srgbClr val="0F1822"/>
                </a:solidFill>
                <a:latin typeface="Calibri" pitchFamily="34" charset="0"/>
                <a:ea typeface="Calibri" pitchFamily="34" charset="-122"/>
                <a:cs typeface="Calibri" pitchFamily="34" charset="-120"/>
              </a:rPr>
              <a:t>$3.53M</a:t>
            </a:r>
            <a:endParaRPr lang="en-US" sz="1300" dirty="0"/>
          </a:p>
        </p:txBody>
      </p:sp>
      <p:sp>
        <p:nvSpPr>
          <p:cNvPr id="22" name="Text 20"/>
          <p:cNvSpPr/>
          <p:nvPr/>
        </p:nvSpPr>
        <p:spPr>
          <a:xfrm>
            <a:off x="10058400" y="2651760"/>
            <a:ext cx="1353312" cy="594360"/>
          </a:xfrm>
          <a:prstGeom prst="rect">
            <a:avLst/>
          </a:prstGeom>
          <a:noFill/>
          <a:ln/>
        </p:spPr>
        <p:txBody>
          <a:bodyPr wrap="square" lIns="0" tIns="0" rIns="0" bIns="0" rtlCol="0" anchor="ctr"/>
          <a:lstStyle/>
          <a:p>
            <a:pPr algn="r" indent="0" marL="0">
              <a:buNone/>
            </a:pPr>
            <a:r>
              <a:rPr lang="en-US" sz="1500" b="1" dirty="0">
                <a:solidFill>
                  <a:srgbClr val="E07A24"/>
                </a:solidFill>
                <a:latin typeface="Trebuchet MS" pitchFamily="34" charset="0"/>
                <a:ea typeface="Trebuchet MS" pitchFamily="34" charset="-122"/>
                <a:cs typeface="Trebuchet MS" pitchFamily="34" charset="-120"/>
              </a:rPr>
              <a:t>$15.595M</a:t>
            </a:r>
            <a:endParaRPr lang="en-US" sz="1500" dirty="0"/>
          </a:p>
        </p:txBody>
      </p:sp>
      <p:sp>
        <p:nvSpPr>
          <p:cNvPr id="23" name="Shape 21"/>
          <p:cNvSpPr/>
          <p:nvPr/>
        </p:nvSpPr>
        <p:spPr>
          <a:xfrm>
            <a:off x="777240" y="3232404"/>
            <a:ext cx="10634472" cy="13716"/>
          </a:xfrm>
          <a:prstGeom prst="rect">
            <a:avLst/>
          </a:prstGeom>
          <a:solidFill>
            <a:srgbClr val="D6D1C7"/>
          </a:solidFill>
          <a:ln w="12700">
            <a:solidFill>
              <a:srgbClr val="D6D1C7"/>
            </a:solidFill>
            <a:prstDash val="solid"/>
          </a:ln>
        </p:spPr>
      </p:sp>
      <p:sp>
        <p:nvSpPr>
          <p:cNvPr id="24" name="Text 22"/>
          <p:cNvSpPr/>
          <p:nvPr/>
        </p:nvSpPr>
        <p:spPr>
          <a:xfrm>
            <a:off x="777240" y="3246120"/>
            <a:ext cx="2606040" cy="594360"/>
          </a:xfrm>
          <a:prstGeom prst="rect">
            <a:avLst/>
          </a:prstGeom>
          <a:noFill/>
          <a:ln/>
        </p:spPr>
        <p:txBody>
          <a:bodyPr wrap="square" lIns="0" tIns="0" rIns="0" bIns="0" rtlCol="0" anchor="ctr"/>
          <a:lstStyle/>
          <a:p>
            <a:pPr algn="l" indent="0" marL="0">
              <a:buNone/>
            </a:pPr>
            <a:r>
              <a:rPr lang="en-US" sz="1300" b="1" dirty="0">
                <a:solidFill>
                  <a:srgbClr val="0F1822"/>
                </a:solidFill>
                <a:latin typeface="Trebuchet MS" pitchFamily="34" charset="0"/>
                <a:ea typeface="Trebuchet MS" pitchFamily="34" charset="-122"/>
                <a:cs typeface="Trebuchet MS" pitchFamily="34" charset="-120"/>
              </a:rPr>
              <a:t>Daughter (age 9 at trial)</a:t>
            </a:r>
            <a:endParaRPr lang="en-US" sz="1300" dirty="0"/>
          </a:p>
        </p:txBody>
      </p:sp>
      <p:sp>
        <p:nvSpPr>
          <p:cNvPr id="25" name="Text 23"/>
          <p:cNvSpPr/>
          <p:nvPr/>
        </p:nvSpPr>
        <p:spPr>
          <a:xfrm>
            <a:off x="3383280" y="3246120"/>
            <a:ext cx="2331720" cy="594360"/>
          </a:xfrm>
          <a:prstGeom prst="rect">
            <a:avLst/>
          </a:prstGeom>
          <a:noFill/>
          <a:ln/>
        </p:spPr>
        <p:txBody>
          <a:bodyPr wrap="square" lIns="0" tIns="0" rIns="0" bIns="0" rtlCol="0" anchor="ctr"/>
          <a:lstStyle/>
          <a:p>
            <a:pPr algn="r" indent="0" marL="0">
              <a:buNone/>
            </a:pPr>
            <a:r>
              <a:rPr lang="en-US" sz="1300" dirty="0">
                <a:solidFill>
                  <a:srgbClr val="0F1822"/>
                </a:solidFill>
                <a:latin typeface="Calibri" pitchFamily="34" charset="0"/>
                <a:ea typeface="Calibri" pitchFamily="34" charset="-122"/>
                <a:cs typeface="Calibri" pitchFamily="34" charset="-120"/>
              </a:rPr>
              <a:t>$1.48M</a:t>
            </a:r>
            <a:endParaRPr lang="en-US" sz="1300" dirty="0"/>
          </a:p>
        </p:txBody>
      </p:sp>
      <p:sp>
        <p:nvSpPr>
          <p:cNvPr id="26" name="Text 24"/>
          <p:cNvSpPr/>
          <p:nvPr/>
        </p:nvSpPr>
        <p:spPr>
          <a:xfrm>
            <a:off x="5715000" y="3246120"/>
            <a:ext cx="2331720" cy="594360"/>
          </a:xfrm>
          <a:prstGeom prst="rect">
            <a:avLst/>
          </a:prstGeom>
          <a:noFill/>
          <a:ln/>
        </p:spPr>
        <p:txBody>
          <a:bodyPr wrap="square" lIns="0" tIns="0" rIns="0" bIns="0" rtlCol="0" anchor="ctr"/>
          <a:lstStyle/>
          <a:p>
            <a:pPr algn="r" indent="0" marL="0">
              <a:buNone/>
            </a:pPr>
            <a:r>
              <a:rPr lang="en-US" sz="1300" dirty="0">
                <a:solidFill>
                  <a:srgbClr val="0F1822"/>
                </a:solidFill>
                <a:latin typeface="Calibri" pitchFamily="34" charset="0"/>
                <a:ea typeface="Calibri" pitchFamily="34" charset="-122"/>
                <a:cs typeface="Calibri" pitchFamily="34" charset="-120"/>
              </a:rPr>
              <a:t>$11.10M</a:t>
            </a:r>
            <a:endParaRPr lang="en-US" sz="1300" dirty="0"/>
          </a:p>
        </p:txBody>
      </p:sp>
      <p:sp>
        <p:nvSpPr>
          <p:cNvPr id="27" name="Text 25"/>
          <p:cNvSpPr/>
          <p:nvPr/>
        </p:nvSpPr>
        <p:spPr>
          <a:xfrm>
            <a:off x="8046720" y="3246120"/>
            <a:ext cx="2011680" cy="594360"/>
          </a:xfrm>
          <a:prstGeom prst="rect">
            <a:avLst/>
          </a:prstGeom>
          <a:noFill/>
          <a:ln/>
        </p:spPr>
        <p:txBody>
          <a:bodyPr wrap="square" lIns="0" tIns="0" rIns="0" bIns="0" rtlCol="0" anchor="ctr"/>
          <a:lstStyle/>
          <a:p>
            <a:pPr algn="r" indent="0" marL="0">
              <a:buNone/>
            </a:pPr>
            <a:r>
              <a:rPr lang="en-US" sz="1300" dirty="0">
                <a:solidFill>
                  <a:srgbClr val="0F1822"/>
                </a:solidFill>
                <a:latin typeface="Calibri" pitchFamily="34" charset="0"/>
                <a:ea typeface="Calibri" pitchFamily="34" charset="-122"/>
                <a:cs typeface="Calibri" pitchFamily="34" charset="-120"/>
              </a:rPr>
              <a:t>$3.53M</a:t>
            </a:r>
            <a:endParaRPr lang="en-US" sz="1300" dirty="0"/>
          </a:p>
        </p:txBody>
      </p:sp>
      <p:sp>
        <p:nvSpPr>
          <p:cNvPr id="28" name="Text 26"/>
          <p:cNvSpPr/>
          <p:nvPr/>
        </p:nvSpPr>
        <p:spPr>
          <a:xfrm>
            <a:off x="10058400" y="3246120"/>
            <a:ext cx="1353312" cy="594360"/>
          </a:xfrm>
          <a:prstGeom prst="rect">
            <a:avLst/>
          </a:prstGeom>
          <a:noFill/>
          <a:ln/>
        </p:spPr>
        <p:txBody>
          <a:bodyPr wrap="square" lIns="0" tIns="0" rIns="0" bIns="0" rtlCol="0" anchor="ctr"/>
          <a:lstStyle/>
          <a:p>
            <a:pPr algn="r" indent="0" marL="0">
              <a:buNone/>
            </a:pPr>
            <a:r>
              <a:rPr lang="en-US" sz="1500" b="1" dirty="0">
                <a:solidFill>
                  <a:srgbClr val="E07A24"/>
                </a:solidFill>
                <a:latin typeface="Trebuchet MS" pitchFamily="34" charset="0"/>
                <a:ea typeface="Trebuchet MS" pitchFamily="34" charset="-122"/>
                <a:cs typeface="Trebuchet MS" pitchFamily="34" charset="-120"/>
              </a:rPr>
              <a:t>$16.105M</a:t>
            </a:r>
            <a:endParaRPr lang="en-US" sz="1500" dirty="0"/>
          </a:p>
        </p:txBody>
      </p:sp>
      <p:sp>
        <p:nvSpPr>
          <p:cNvPr id="29" name="Shape 27"/>
          <p:cNvSpPr/>
          <p:nvPr/>
        </p:nvSpPr>
        <p:spPr>
          <a:xfrm>
            <a:off x="777240" y="3826764"/>
            <a:ext cx="10634472" cy="13716"/>
          </a:xfrm>
          <a:prstGeom prst="rect">
            <a:avLst/>
          </a:prstGeom>
          <a:solidFill>
            <a:srgbClr val="D6D1C7"/>
          </a:solidFill>
          <a:ln w="12700">
            <a:solidFill>
              <a:srgbClr val="D6D1C7"/>
            </a:solidFill>
            <a:prstDash val="solid"/>
          </a:ln>
        </p:spPr>
      </p:sp>
      <p:sp>
        <p:nvSpPr>
          <p:cNvPr id="30" name="Text 28"/>
          <p:cNvSpPr/>
          <p:nvPr/>
        </p:nvSpPr>
        <p:spPr>
          <a:xfrm>
            <a:off x="777240" y="3840480"/>
            <a:ext cx="2606040" cy="594360"/>
          </a:xfrm>
          <a:prstGeom prst="rect">
            <a:avLst/>
          </a:prstGeom>
          <a:noFill/>
          <a:ln/>
        </p:spPr>
        <p:txBody>
          <a:bodyPr wrap="square" lIns="0" tIns="0" rIns="0" bIns="0" rtlCol="0" anchor="ctr"/>
          <a:lstStyle/>
          <a:p>
            <a:pPr algn="l" indent="0" marL="0">
              <a:buNone/>
            </a:pPr>
            <a:r>
              <a:rPr lang="en-US" sz="1300" b="1" dirty="0">
                <a:solidFill>
                  <a:srgbClr val="0F1822"/>
                </a:solidFill>
                <a:latin typeface="Trebuchet MS" pitchFamily="34" charset="0"/>
                <a:ea typeface="Trebuchet MS" pitchFamily="34" charset="-122"/>
                <a:cs typeface="Trebuchet MS" pitchFamily="34" charset="-120"/>
              </a:rPr>
              <a:t>Daughter (age 3 at trial)</a:t>
            </a:r>
            <a:endParaRPr lang="en-US" sz="1300" dirty="0"/>
          </a:p>
        </p:txBody>
      </p:sp>
      <p:sp>
        <p:nvSpPr>
          <p:cNvPr id="31" name="Text 29"/>
          <p:cNvSpPr/>
          <p:nvPr/>
        </p:nvSpPr>
        <p:spPr>
          <a:xfrm>
            <a:off x="3383280" y="3840480"/>
            <a:ext cx="2331720" cy="594360"/>
          </a:xfrm>
          <a:prstGeom prst="rect">
            <a:avLst/>
          </a:prstGeom>
          <a:noFill/>
          <a:ln/>
        </p:spPr>
        <p:txBody>
          <a:bodyPr wrap="square" lIns="0" tIns="0" rIns="0" bIns="0" rtlCol="0" anchor="ctr"/>
          <a:lstStyle/>
          <a:p>
            <a:pPr algn="r" indent="0" marL="0">
              <a:buNone/>
            </a:pPr>
            <a:r>
              <a:rPr lang="en-US" sz="1300" dirty="0">
                <a:solidFill>
                  <a:srgbClr val="0F1822"/>
                </a:solidFill>
                <a:latin typeface="Calibri" pitchFamily="34" charset="0"/>
                <a:ea typeface="Calibri" pitchFamily="34" charset="-122"/>
                <a:cs typeface="Calibri" pitchFamily="34" charset="-120"/>
              </a:rPr>
              <a:t>$1.58M</a:t>
            </a:r>
            <a:endParaRPr lang="en-US" sz="1300" dirty="0"/>
          </a:p>
        </p:txBody>
      </p:sp>
      <p:sp>
        <p:nvSpPr>
          <p:cNvPr id="32" name="Text 30"/>
          <p:cNvSpPr/>
          <p:nvPr/>
        </p:nvSpPr>
        <p:spPr>
          <a:xfrm>
            <a:off x="5715000" y="3840480"/>
            <a:ext cx="2331720" cy="594360"/>
          </a:xfrm>
          <a:prstGeom prst="rect">
            <a:avLst/>
          </a:prstGeom>
          <a:noFill/>
          <a:ln/>
        </p:spPr>
        <p:txBody>
          <a:bodyPr wrap="square" lIns="0" tIns="0" rIns="0" bIns="0" rtlCol="0" anchor="ctr"/>
          <a:lstStyle/>
          <a:p>
            <a:pPr algn="r" indent="0" marL="0">
              <a:buNone/>
            </a:pPr>
            <a:r>
              <a:rPr lang="en-US" sz="1300" dirty="0">
                <a:solidFill>
                  <a:srgbClr val="0F1822"/>
                </a:solidFill>
                <a:latin typeface="Calibri" pitchFamily="34" charset="0"/>
                <a:ea typeface="Calibri" pitchFamily="34" charset="-122"/>
                <a:cs typeface="Calibri" pitchFamily="34" charset="-120"/>
              </a:rPr>
              <a:t>$11.85M</a:t>
            </a:r>
            <a:endParaRPr lang="en-US" sz="1300" dirty="0"/>
          </a:p>
        </p:txBody>
      </p:sp>
      <p:sp>
        <p:nvSpPr>
          <p:cNvPr id="33" name="Text 31"/>
          <p:cNvSpPr/>
          <p:nvPr/>
        </p:nvSpPr>
        <p:spPr>
          <a:xfrm>
            <a:off x="8046720" y="3840480"/>
            <a:ext cx="2011680" cy="594360"/>
          </a:xfrm>
          <a:prstGeom prst="rect">
            <a:avLst/>
          </a:prstGeom>
          <a:noFill/>
          <a:ln/>
        </p:spPr>
        <p:txBody>
          <a:bodyPr wrap="square" lIns="0" tIns="0" rIns="0" bIns="0" rtlCol="0" anchor="ctr"/>
          <a:lstStyle/>
          <a:p>
            <a:pPr algn="r" indent="0" marL="0">
              <a:buNone/>
            </a:pPr>
            <a:r>
              <a:rPr lang="en-US" sz="1300" dirty="0">
                <a:solidFill>
                  <a:srgbClr val="0F1822"/>
                </a:solidFill>
                <a:latin typeface="Calibri" pitchFamily="34" charset="0"/>
                <a:ea typeface="Calibri" pitchFamily="34" charset="-122"/>
                <a:cs typeface="Calibri" pitchFamily="34" charset="-120"/>
              </a:rPr>
              <a:t>$3.53M</a:t>
            </a:r>
            <a:endParaRPr lang="en-US" sz="1300" dirty="0"/>
          </a:p>
        </p:txBody>
      </p:sp>
      <p:sp>
        <p:nvSpPr>
          <p:cNvPr id="34" name="Text 32"/>
          <p:cNvSpPr/>
          <p:nvPr/>
        </p:nvSpPr>
        <p:spPr>
          <a:xfrm>
            <a:off x="10058400" y="3840480"/>
            <a:ext cx="1353312" cy="594360"/>
          </a:xfrm>
          <a:prstGeom prst="rect">
            <a:avLst/>
          </a:prstGeom>
          <a:noFill/>
          <a:ln/>
        </p:spPr>
        <p:txBody>
          <a:bodyPr wrap="square" lIns="0" tIns="0" rIns="0" bIns="0" rtlCol="0" anchor="ctr"/>
          <a:lstStyle/>
          <a:p>
            <a:pPr algn="r" indent="0" marL="0">
              <a:buNone/>
            </a:pPr>
            <a:r>
              <a:rPr lang="en-US" sz="1500" b="1" dirty="0">
                <a:solidFill>
                  <a:srgbClr val="E07A24"/>
                </a:solidFill>
                <a:latin typeface="Trebuchet MS" pitchFamily="34" charset="0"/>
                <a:ea typeface="Trebuchet MS" pitchFamily="34" charset="-122"/>
                <a:cs typeface="Trebuchet MS" pitchFamily="34" charset="-120"/>
              </a:rPr>
              <a:t>$16.955M</a:t>
            </a:r>
            <a:endParaRPr lang="en-US" sz="1500" dirty="0"/>
          </a:p>
        </p:txBody>
      </p:sp>
      <p:sp>
        <p:nvSpPr>
          <p:cNvPr id="35" name="Shape 33"/>
          <p:cNvSpPr/>
          <p:nvPr/>
        </p:nvSpPr>
        <p:spPr>
          <a:xfrm>
            <a:off x="777240" y="4421124"/>
            <a:ext cx="10634472" cy="13716"/>
          </a:xfrm>
          <a:prstGeom prst="rect">
            <a:avLst/>
          </a:prstGeom>
          <a:solidFill>
            <a:srgbClr val="D6D1C7"/>
          </a:solidFill>
          <a:ln w="12700">
            <a:solidFill>
              <a:srgbClr val="D6D1C7"/>
            </a:solidFill>
            <a:prstDash val="solid"/>
          </a:ln>
        </p:spPr>
      </p:sp>
      <p:sp>
        <p:nvSpPr>
          <p:cNvPr id="36" name="Shape 34"/>
          <p:cNvSpPr/>
          <p:nvPr/>
        </p:nvSpPr>
        <p:spPr>
          <a:xfrm>
            <a:off x="777240" y="4480560"/>
            <a:ext cx="10634472" cy="27432"/>
          </a:xfrm>
          <a:prstGeom prst="rect">
            <a:avLst/>
          </a:prstGeom>
          <a:solidFill>
            <a:srgbClr val="E07A24"/>
          </a:solidFill>
          <a:ln w="12700">
            <a:solidFill>
              <a:srgbClr val="E07A24"/>
            </a:solidFill>
            <a:prstDash val="solid"/>
          </a:ln>
        </p:spPr>
      </p:sp>
      <p:sp>
        <p:nvSpPr>
          <p:cNvPr id="37" name="Text 35"/>
          <p:cNvSpPr/>
          <p:nvPr/>
        </p:nvSpPr>
        <p:spPr>
          <a:xfrm>
            <a:off x="777240" y="4572000"/>
            <a:ext cx="5943600" cy="365760"/>
          </a:xfrm>
          <a:prstGeom prst="rect">
            <a:avLst/>
          </a:prstGeom>
          <a:noFill/>
          <a:ln/>
        </p:spPr>
        <p:txBody>
          <a:bodyPr wrap="square" lIns="0" tIns="0" rIns="0" bIns="0" rtlCol="0" anchor="ctr"/>
          <a:lstStyle/>
          <a:p>
            <a:pPr indent="0" marL="0">
              <a:buNone/>
            </a:pPr>
            <a:r>
              <a:rPr lang="en-US" sz="1200" b="1" spc="300" kern="0" dirty="0">
                <a:solidFill>
                  <a:srgbClr val="E07A24"/>
                </a:solidFill>
                <a:latin typeface="Trebuchet MS" pitchFamily="34" charset="0"/>
                <a:ea typeface="Trebuchet MS" pitchFamily="34" charset="-122"/>
                <a:cs typeface="Trebuchet MS" pitchFamily="34" charset="-120"/>
              </a:rPr>
              <a:t>JURY VERDICT</a:t>
            </a:r>
            <a:endParaRPr lang="en-US" sz="1200" dirty="0"/>
          </a:p>
        </p:txBody>
      </p:sp>
      <p:sp>
        <p:nvSpPr>
          <p:cNvPr id="38" name="Text 36"/>
          <p:cNvSpPr/>
          <p:nvPr/>
        </p:nvSpPr>
        <p:spPr>
          <a:xfrm>
            <a:off x="8686800" y="4526280"/>
            <a:ext cx="2724912" cy="457200"/>
          </a:xfrm>
          <a:prstGeom prst="rect">
            <a:avLst/>
          </a:prstGeom>
          <a:noFill/>
          <a:ln/>
        </p:spPr>
        <p:txBody>
          <a:bodyPr wrap="square" lIns="0" tIns="0" rIns="0" bIns="0" rtlCol="0" anchor="ctr"/>
          <a:lstStyle/>
          <a:p>
            <a:pPr algn="r" indent="0" marL="0">
              <a:buNone/>
            </a:pPr>
            <a:r>
              <a:rPr lang="en-US" sz="2200" b="1" dirty="0">
                <a:solidFill>
                  <a:srgbClr val="E07A24"/>
                </a:solidFill>
                <a:latin typeface="Trebuchet MS" pitchFamily="34" charset="0"/>
                <a:ea typeface="Trebuchet MS" pitchFamily="34" charset="-122"/>
                <a:cs typeface="Trebuchet MS" pitchFamily="34" charset="-120"/>
              </a:rPr>
              <a:t>$58.65M</a:t>
            </a:r>
            <a:endParaRPr lang="en-US" sz="2200" dirty="0"/>
          </a:p>
        </p:txBody>
      </p:sp>
      <p:sp>
        <p:nvSpPr>
          <p:cNvPr id="39" name="Text 37"/>
          <p:cNvSpPr/>
          <p:nvPr/>
        </p:nvSpPr>
        <p:spPr>
          <a:xfrm>
            <a:off x="777240" y="5001768"/>
            <a:ext cx="10634472" cy="256032"/>
          </a:xfrm>
          <a:prstGeom prst="rect">
            <a:avLst/>
          </a:prstGeom>
          <a:noFill/>
          <a:ln/>
        </p:spPr>
        <p:txBody>
          <a:bodyPr wrap="square" lIns="0" tIns="0" rIns="0" bIns="0" rtlCol="0" anchor="ctr"/>
          <a:lstStyle/>
          <a:p>
            <a:pPr indent="0" marL="0">
              <a:buNone/>
            </a:pPr>
            <a:r>
              <a:rPr lang="en-US" sz="1000" i="1" dirty="0">
                <a:solidFill>
                  <a:srgbClr val="6B7785"/>
                </a:solidFill>
                <a:latin typeface="Calibri" pitchFamily="34" charset="0"/>
                <a:ea typeface="Calibri" pitchFamily="34" charset="-122"/>
                <a:cs typeface="Calibri" pitchFamily="34" charset="-120"/>
              </a:rPr>
              <a:t>Net recovery $46.92M after 20% comparative-fault apportionment. ED = emotional distress (past + future combined). Wrongful-death column also combines past + future.</a:t>
            </a:r>
            <a:endParaRPr lang="en-US" sz="1000" dirty="0"/>
          </a:p>
        </p:txBody>
      </p:sp>
      <p:sp>
        <p:nvSpPr>
          <p:cNvPr id="40" name="Shape 38"/>
          <p:cNvSpPr/>
          <p:nvPr/>
        </p:nvSpPr>
        <p:spPr>
          <a:xfrm>
            <a:off x="0" y="6400800"/>
            <a:ext cx="12188952" cy="457200"/>
          </a:xfrm>
          <a:prstGeom prst="rect">
            <a:avLst/>
          </a:prstGeom>
          <a:solidFill>
            <a:srgbClr val="1A2332"/>
          </a:solidFill>
          <a:ln w="12700">
            <a:solidFill>
              <a:srgbClr val="1A2332"/>
            </a:solidFill>
            <a:prstDash val="solid"/>
          </a:ln>
        </p:spPr>
      </p:sp>
      <p:sp>
        <p:nvSpPr>
          <p:cNvPr id="41" name="Text 39"/>
          <p:cNvSpPr/>
          <p:nvPr/>
        </p:nvSpPr>
        <p:spPr>
          <a:xfrm>
            <a:off x="548640" y="6446520"/>
            <a:ext cx="5486400" cy="201168"/>
          </a:xfrm>
          <a:prstGeom prst="rect">
            <a:avLst/>
          </a:prstGeom>
          <a:noFill/>
          <a:ln/>
        </p:spPr>
        <p:txBody>
          <a:bodyPr wrap="square" lIns="0" tIns="0" rIns="0" bIns="0" rtlCol="0" anchor="ctr"/>
          <a:lstStyle/>
          <a:p>
            <a:pPr indent="0" marL="0">
              <a:buNone/>
            </a:pPr>
            <a:r>
              <a:rPr lang="en-US" sz="1000" b="1" spc="300" kern="0" dirty="0">
                <a:solidFill>
                  <a:srgbClr val="FFFFFF"/>
                </a:solidFill>
                <a:latin typeface="Trebuchet MS" pitchFamily="34" charset="0"/>
                <a:ea typeface="Trebuchet MS" pitchFamily="34" charset="-122"/>
                <a:cs typeface="Trebuchet MS" pitchFamily="34" charset="-120"/>
              </a:rPr>
              <a:t>THE HOMAMPOUR LAW FIRM, PC</a:t>
            </a:r>
            <a:endParaRPr lang="en-US" sz="1000" dirty="0"/>
          </a:p>
        </p:txBody>
      </p:sp>
      <p:sp>
        <p:nvSpPr>
          <p:cNvPr id="42" name="Text 40"/>
          <p:cNvSpPr/>
          <p:nvPr/>
        </p:nvSpPr>
        <p:spPr>
          <a:xfrm>
            <a:off x="548640" y="6647688"/>
            <a:ext cx="10972800" cy="182880"/>
          </a:xfrm>
          <a:prstGeom prst="rect">
            <a:avLst/>
          </a:prstGeom>
          <a:noFill/>
          <a:ln/>
        </p:spPr>
        <p:txBody>
          <a:bodyPr wrap="square" lIns="0" tIns="0" rIns="0" bIns="0" rtlCol="0" anchor="ctr"/>
          <a:lstStyle/>
          <a:p>
            <a:pPr indent="0" marL="0">
              <a:buNone/>
            </a:pPr>
            <a:r>
              <a:rPr lang="en-US" sz="900" dirty="0">
                <a:solidFill>
                  <a:srgbClr val="B9C2CF"/>
                </a:solidFill>
                <a:latin typeface="Calibri" pitchFamily="34" charset="0"/>
                <a:ea typeface="Calibri" pitchFamily="34" charset="-122"/>
                <a:cs typeface="Calibri" pitchFamily="34" charset="-120"/>
              </a:rPr>
              <a:t>15303 Ventura Blvd, Suite 1450, Sherman Oaks, CA 91436  •  (323) 252-7921  •  homampour.com</a:t>
            </a:r>
            <a:endParaRPr lang="en-US" sz="900" dirty="0"/>
          </a:p>
        </p:txBody>
      </p:sp>
      <p:sp>
        <p:nvSpPr>
          <p:cNvPr id="43" name="Text 41"/>
          <p:cNvSpPr/>
          <p:nvPr/>
        </p:nvSpPr>
        <p:spPr>
          <a:xfrm>
            <a:off x="10972800" y="6446520"/>
            <a:ext cx="1097280" cy="201168"/>
          </a:xfrm>
          <a:prstGeom prst="rect">
            <a:avLst/>
          </a:prstGeom>
          <a:noFill/>
          <a:ln/>
        </p:spPr>
        <p:txBody>
          <a:bodyPr wrap="square" lIns="0" tIns="0" rIns="0" bIns="0" rtlCol="0" anchor="ctr"/>
          <a:lstStyle/>
          <a:p>
            <a:pPr algn="r" indent="0" marL="0">
              <a:buNone/>
            </a:pPr>
            <a:r>
              <a:rPr lang="en-US" sz="900" dirty="0">
                <a:solidFill>
                  <a:srgbClr val="B9C2CF"/>
                </a:solidFill>
                <a:latin typeface="Calibri" pitchFamily="34" charset="0"/>
                <a:ea typeface="Calibri" pitchFamily="34" charset="-122"/>
                <a:cs typeface="Calibri" pitchFamily="34" charset="-120"/>
              </a:rPr>
              <a:t>19 / 25</a:t>
            </a:r>
            <a:endParaRPr lang="en-US"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4F1EC"/>
        </a:solidFill>
      </p:bgPr>
    </p:bg>
    <p:spTree>
      <p:nvGrpSpPr>
        <p:cNvPr id="1" name=""/>
        <p:cNvGrpSpPr/>
        <p:nvPr/>
      </p:nvGrpSpPr>
      <p:grpSpPr>
        <a:xfrm>
          <a:off x="0" y="0"/>
          <a:ext cx="0" cy="0"/>
          <a:chOff x="0" y="0"/>
          <a:chExt cx="0" cy="0"/>
        </a:xfrm>
      </p:grpSpPr>
      <p:sp>
        <p:nvSpPr>
          <p:cNvPr id="2" name="Shape 0"/>
          <p:cNvSpPr/>
          <p:nvPr/>
        </p:nvSpPr>
        <p:spPr>
          <a:xfrm>
            <a:off x="0" y="0"/>
            <a:ext cx="12188952" cy="164592"/>
          </a:xfrm>
          <a:prstGeom prst="rect">
            <a:avLst/>
          </a:prstGeom>
          <a:solidFill>
            <a:srgbClr val="E07A24"/>
          </a:solidFill>
          <a:ln w="12700">
            <a:solidFill>
              <a:srgbClr val="E07A24"/>
            </a:solidFill>
            <a:prstDash val="solid"/>
          </a:ln>
        </p:spPr>
      </p:sp>
      <p:sp>
        <p:nvSpPr>
          <p:cNvPr id="3" name="Text 1"/>
          <p:cNvSpPr/>
          <p:nvPr/>
        </p:nvSpPr>
        <p:spPr>
          <a:xfrm>
            <a:off x="548640" y="292608"/>
            <a:ext cx="11064240" cy="274320"/>
          </a:xfrm>
          <a:prstGeom prst="rect">
            <a:avLst/>
          </a:prstGeom>
          <a:noFill/>
          <a:ln/>
        </p:spPr>
        <p:txBody>
          <a:bodyPr wrap="square" lIns="0" tIns="0" rIns="0" bIns="0" rtlCol="0" anchor="ctr"/>
          <a:lstStyle/>
          <a:p>
            <a:pPr indent="0" marL="0">
              <a:buNone/>
            </a:pPr>
            <a:r>
              <a:rPr lang="en-US" sz="1100" b="1" spc="400" kern="0" dirty="0">
                <a:solidFill>
                  <a:srgbClr val="E07A24"/>
                </a:solidFill>
                <a:latin typeface="Trebuchet MS" pitchFamily="34" charset="0"/>
                <a:ea typeface="Trebuchet MS" pitchFamily="34" charset="-122"/>
                <a:cs typeface="Trebuchet MS" pitchFamily="34" charset="-120"/>
              </a:rPr>
              <a:t>WHY REFER A SPACE HEATER CASE TO US</a:t>
            </a:r>
            <a:endParaRPr lang="en-US" sz="1100" dirty="0"/>
          </a:p>
        </p:txBody>
      </p:sp>
      <p:sp>
        <p:nvSpPr>
          <p:cNvPr id="4" name="Text 2"/>
          <p:cNvSpPr/>
          <p:nvPr/>
        </p:nvSpPr>
        <p:spPr>
          <a:xfrm>
            <a:off x="548640" y="566928"/>
            <a:ext cx="11064240" cy="731520"/>
          </a:xfrm>
          <a:prstGeom prst="rect">
            <a:avLst/>
          </a:prstGeom>
          <a:noFill/>
          <a:ln/>
        </p:spPr>
        <p:txBody>
          <a:bodyPr wrap="square" lIns="0" tIns="0" rIns="0" bIns="0" rtlCol="0" anchor="t">
            <a:normAutofit/>
          </a:bodyPr>
          <a:lstStyle/>
          <a:p>
            <a:pPr indent="0" marL="0">
              <a:buNone/>
            </a:pPr>
            <a:r>
              <a:rPr lang="en-US" sz="2600" b="1" dirty="0">
                <a:solidFill>
                  <a:srgbClr val="0F1822"/>
                </a:solidFill>
                <a:latin typeface="Trebuchet MS" pitchFamily="34" charset="0"/>
                <a:ea typeface="Trebuchet MS" pitchFamily="34" charset="-122"/>
                <a:cs typeface="Trebuchet MS" pitchFamily="34" charset="-120"/>
              </a:rPr>
              <a:t>We have already tried it, won it, and held the verdict on appeal.</a:t>
            </a:r>
            <a:endParaRPr lang="en-US" sz="2600" dirty="0"/>
          </a:p>
        </p:txBody>
      </p:sp>
      <p:sp>
        <p:nvSpPr>
          <p:cNvPr id="5" name="Shape 3"/>
          <p:cNvSpPr/>
          <p:nvPr/>
        </p:nvSpPr>
        <p:spPr>
          <a:xfrm>
            <a:off x="548640" y="1691640"/>
            <a:ext cx="3657600" cy="4206240"/>
          </a:xfrm>
          <a:prstGeom prst="roundRect">
            <a:avLst>
              <a:gd name="adj" fmla="val 1500"/>
            </a:avLst>
          </a:prstGeom>
          <a:solidFill>
            <a:srgbClr val="FFFFFF"/>
          </a:solidFill>
          <a:ln w="12700">
            <a:solidFill>
              <a:srgbClr val="D6D1C7"/>
            </a:solidFill>
            <a:prstDash val="solid"/>
          </a:ln>
        </p:spPr>
      </p:sp>
      <p:sp>
        <p:nvSpPr>
          <p:cNvPr id="6" name="Text 4"/>
          <p:cNvSpPr/>
          <p:nvPr/>
        </p:nvSpPr>
        <p:spPr>
          <a:xfrm>
            <a:off x="822960" y="1920240"/>
            <a:ext cx="914400" cy="457200"/>
          </a:xfrm>
          <a:prstGeom prst="rect">
            <a:avLst/>
          </a:prstGeom>
          <a:noFill/>
          <a:ln/>
        </p:spPr>
        <p:txBody>
          <a:bodyPr wrap="square" lIns="0" tIns="0" rIns="0" bIns="0" rtlCol="0" anchor="ctr"/>
          <a:lstStyle/>
          <a:p>
            <a:pPr indent="0" marL="0">
              <a:buNone/>
            </a:pPr>
            <a:r>
              <a:rPr lang="en-US" sz="2400" b="1" dirty="0">
                <a:solidFill>
                  <a:srgbClr val="E07A24"/>
                </a:solidFill>
                <a:latin typeface="Trebuchet MS" pitchFamily="34" charset="0"/>
                <a:ea typeface="Trebuchet MS" pitchFamily="34" charset="-122"/>
                <a:cs typeface="Trebuchet MS" pitchFamily="34" charset="-120"/>
              </a:rPr>
              <a:t>01</a:t>
            </a:r>
            <a:endParaRPr lang="en-US" sz="2400" dirty="0"/>
          </a:p>
        </p:txBody>
      </p:sp>
      <p:sp>
        <p:nvSpPr>
          <p:cNvPr id="7" name="Text 5"/>
          <p:cNvSpPr/>
          <p:nvPr/>
        </p:nvSpPr>
        <p:spPr>
          <a:xfrm>
            <a:off x="822960" y="2468880"/>
            <a:ext cx="3108960" cy="731520"/>
          </a:xfrm>
          <a:prstGeom prst="rect">
            <a:avLst/>
          </a:prstGeom>
          <a:noFill/>
          <a:ln/>
        </p:spPr>
        <p:txBody>
          <a:bodyPr wrap="square" lIns="0" tIns="0" rIns="0" bIns="0" rtlCol="0" anchor="ctr"/>
          <a:lstStyle/>
          <a:p>
            <a:pPr indent="0" marL="0">
              <a:buNone/>
            </a:pPr>
            <a:r>
              <a:rPr lang="en-US" sz="1400" b="1" dirty="0">
                <a:solidFill>
                  <a:srgbClr val="0F1822"/>
                </a:solidFill>
                <a:latin typeface="Trebuchet MS" pitchFamily="34" charset="0"/>
                <a:ea typeface="Trebuchet MS" pitchFamily="34" charset="-122"/>
                <a:cs typeface="Trebuchet MS" pitchFamily="34" charset="-120"/>
              </a:rPr>
              <a:t>TRIED. WON. AFFIRMED.</a:t>
            </a:r>
            <a:endParaRPr lang="en-US" sz="1400" dirty="0"/>
          </a:p>
        </p:txBody>
      </p:sp>
      <p:sp>
        <p:nvSpPr>
          <p:cNvPr id="8" name="Text 6"/>
          <p:cNvSpPr/>
          <p:nvPr/>
        </p:nvSpPr>
        <p:spPr>
          <a:xfrm>
            <a:off x="822960" y="3246120"/>
            <a:ext cx="3108960" cy="2606040"/>
          </a:xfrm>
          <a:prstGeom prst="rect">
            <a:avLst/>
          </a:prstGeom>
          <a:noFill/>
          <a:ln/>
        </p:spPr>
        <p:txBody>
          <a:bodyPr wrap="square" lIns="0" tIns="0" rIns="0" bIns="0" rtlCol="0" anchor="ctr"/>
          <a:lstStyle/>
          <a:p>
            <a:pPr indent="0" marL="0">
              <a:spcAft>
                <a:spcPts val="400"/>
              </a:spcAft>
              <a:buNone/>
            </a:pPr>
            <a:r>
              <a:rPr lang="en-US" sz="1300" dirty="0">
                <a:solidFill>
                  <a:srgbClr val="0F1822"/>
                </a:solidFill>
                <a:latin typeface="Calibri" pitchFamily="34" charset="0"/>
                <a:ea typeface="Calibri" pitchFamily="34" charset="-122"/>
                <a:cs typeface="Calibri" pitchFamily="34" charset="-120"/>
              </a:rPr>
              <a:t>Shinedling v. Sunbeam Products — $58.65M jury verdict ($46.92M net) against the manufacturer of a Holmes radiant quartz heater that ignited a bed and killed a sleeping mother of three. The roadmap exists.</a:t>
            </a:r>
            <a:endParaRPr lang="en-US" sz="1300" dirty="0"/>
          </a:p>
        </p:txBody>
      </p:sp>
      <p:sp>
        <p:nvSpPr>
          <p:cNvPr id="9" name="Shape 7"/>
          <p:cNvSpPr/>
          <p:nvPr/>
        </p:nvSpPr>
        <p:spPr>
          <a:xfrm>
            <a:off x="4389120" y="1691640"/>
            <a:ext cx="3657600" cy="4206240"/>
          </a:xfrm>
          <a:prstGeom prst="roundRect">
            <a:avLst>
              <a:gd name="adj" fmla="val 1500"/>
            </a:avLst>
          </a:prstGeom>
          <a:solidFill>
            <a:srgbClr val="FFFFFF"/>
          </a:solidFill>
          <a:ln w="12700">
            <a:solidFill>
              <a:srgbClr val="D6D1C7"/>
            </a:solidFill>
            <a:prstDash val="solid"/>
          </a:ln>
        </p:spPr>
      </p:sp>
      <p:sp>
        <p:nvSpPr>
          <p:cNvPr id="10" name="Text 8"/>
          <p:cNvSpPr/>
          <p:nvPr/>
        </p:nvSpPr>
        <p:spPr>
          <a:xfrm>
            <a:off x="4663440" y="1920240"/>
            <a:ext cx="914400" cy="457200"/>
          </a:xfrm>
          <a:prstGeom prst="rect">
            <a:avLst/>
          </a:prstGeom>
          <a:noFill/>
          <a:ln/>
        </p:spPr>
        <p:txBody>
          <a:bodyPr wrap="square" lIns="0" tIns="0" rIns="0" bIns="0" rtlCol="0" anchor="ctr"/>
          <a:lstStyle/>
          <a:p>
            <a:pPr indent="0" marL="0">
              <a:buNone/>
            </a:pPr>
            <a:r>
              <a:rPr lang="en-US" sz="2400" b="1" dirty="0">
                <a:solidFill>
                  <a:srgbClr val="E07A24"/>
                </a:solidFill>
                <a:latin typeface="Trebuchet MS" pitchFamily="34" charset="0"/>
                <a:ea typeface="Trebuchet MS" pitchFamily="34" charset="-122"/>
                <a:cs typeface="Trebuchet MS" pitchFamily="34" charset="-120"/>
              </a:rPr>
              <a:t>02</a:t>
            </a:r>
            <a:endParaRPr lang="en-US" sz="2400" dirty="0"/>
          </a:p>
        </p:txBody>
      </p:sp>
      <p:sp>
        <p:nvSpPr>
          <p:cNvPr id="11" name="Text 9"/>
          <p:cNvSpPr/>
          <p:nvPr/>
        </p:nvSpPr>
        <p:spPr>
          <a:xfrm>
            <a:off x="4663440" y="2468880"/>
            <a:ext cx="3108960" cy="731520"/>
          </a:xfrm>
          <a:prstGeom prst="rect">
            <a:avLst/>
          </a:prstGeom>
          <a:noFill/>
          <a:ln/>
        </p:spPr>
        <p:txBody>
          <a:bodyPr wrap="square" lIns="0" tIns="0" rIns="0" bIns="0" rtlCol="0" anchor="ctr"/>
          <a:lstStyle/>
          <a:p>
            <a:pPr indent="0" marL="0">
              <a:buNone/>
            </a:pPr>
            <a:r>
              <a:rPr lang="en-US" sz="1400" b="1" dirty="0">
                <a:solidFill>
                  <a:srgbClr val="0F1822"/>
                </a:solidFill>
                <a:latin typeface="Trebuchet MS" pitchFamily="34" charset="0"/>
                <a:ea typeface="Trebuchet MS" pitchFamily="34" charset="-122"/>
                <a:cs typeface="Trebuchet MS" pitchFamily="34" charset="-120"/>
              </a:rPr>
              <a:t>EXPERTS AND DEMONSTRATIVES READY</a:t>
            </a:r>
            <a:endParaRPr lang="en-US" sz="1400" dirty="0"/>
          </a:p>
        </p:txBody>
      </p:sp>
      <p:sp>
        <p:nvSpPr>
          <p:cNvPr id="12" name="Text 10"/>
          <p:cNvSpPr/>
          <p:nvPr/>
        </p:nvSpPr>
        <p:spPr>
          <a:xfrm>
            <a:off x="4663440" y="3246120"/>
            <a:ext cx="3108960" cy="2606040"/>
          </a:xfrm>
          <a:prstGeom prst="rect">
            <a:avLst/>
          </a:prstGeom>
          <a:noFill/>
          <a:ln/>
        </p:spPr>
        <p:txBody>
          <a:bodyPr wrap="square" lIns="0" tIns="0" rIns="0" bIns="0" rtlCol="0" anchor="ctr"/>
          <a:lstStyle/>
          <a:p>
            <a:pPr indent="0" marL="0">
              <a:spcAft>
                <a:spcPts val="400"/>
              </a:spcAft>
              <a:buNone/>
            </a:pPr>
            <a:r>
              <a:rPr lang="en-US" sz="1300" dirty="0">
                <a:solidFill>
                  <a:srgbClr val="0F1822"/>
                </a:solidFill>
                <a:latin typeface="Calibri" pitchFamily="34" charset="0"/>
                <a:ea typeface="Calibri" pitchFamily="34" charset="-122"/>
                <a:cs typeface="Calibri" pitchFamily="34" charset="-120"/>
              </a:rPr>
              <a:t>Origin/cause, heat-transfer, human factors, economist, and life-care experts already engaged on this exact product family. The 3D heater renderings, temperature exhibits, and manual blow-ups in this deck are court-tested.</a:t>
            </a:r>
            <a:endParaRPr lang="en-US" sz="1300" dirty="0"/>
          </a:p>
        </p:txBody>
      </p:sp>
      <p:sp>
        <p:nvSpPr>
          <p:cNvPr id="13" name="Shape 11"/>
          <p:cNvSpPr/>
          <p:nvPr/>
        </p:nvSpPr>
        <p:spPr>
          <a:xfrm>
            <a:off x="8229600" y="1691640"/>
            <a:ext cx="3657600" cy="4206240"/>
          </a:xfrm>
          <a:prstGeom prst="roundRect">
            <a:avLst>
              <a:gd name="adj" fmla="val 1500"/>
            </a:avLst>
          </a:prstGeom>
          <a:solidFill>
            <a:srgbClr val="FFFFFF"/>
          </a:solidFill>
          <a:ln w="12700">
            <a:solidFill>
              <a:srgbClr val="D6D1C7"/>
            </a:solidFill>
            <a:prstDash val="solid"/>
          </a:ln>
        </p:spPr>
      </p:sp>
      <p:sp>
        <p:nvSpPr>
          <p:cNvPr id="14" name="Text 12"/>
          <p:cNvSpPr/>
          <p:nvPr/>
        </p:nvSpPr>
        <p:spPr>
          <a:xfrm>
            <a:off x="8503920" y="1920240"/>
            <a:ext cx="914400" cy="457200"/>
          </a:xfrm>
          <a:prstGeom prst="rect">
            <a:avLst/>
          </a:prstGeom>
          <a:noFill/>
          <a:ln/>
        </p:spPr>
        <p:txBody>
          <a:bodyPr wrap="square" lIns="0" tIns="0" rIns="0" bIns="0" rtlCol="0" anchor="ctr"/>
          <a:lstStyle/>
          <a:p>
            <a:pPr indent="0" marL="0">
              <a:buNone/>
            </a:pPr>
            <a:r>
              <a:rPr lang="en-US" sz="2400" b="1" dirty="0">
                <a:solidFill>
                  <a:srgbClr val="E07A24"/>
                </a:solidFill>
                <a:latin typeface="Trebuchet MS" pitchFamily="34" charset="0"/>
                <a:ea typeface="Trebuchet MS" pitchFamily="34" charset="-122"/>
                <a:cs typeface="Trebuchet MS" pitchFamily="34" charset="-120"/>
              </a:rPr>
              <a:t>03</a:t>
            </a:r>
            <a:endParaRPr lang="en-US" sz="2400" dirty="0"/>
          </a:p>
        </p:txBody>
      </p:sp>
      <p:sp>
        <p:nvSpPr>
          <p:cNvPr id="15" name="Text 13"/>
          <p:cNvSpPr/>
          <p:nvPr/>
        </p:nvSpPr>
        <p:spPr>
          <a:xfrm>
            <a:off x="8503920" y="2468880"/>
            <a:ext cx="3108960" cy="731520"/>
          </a:xfrm>
          <a:prstGeom prst="rect">
            <a:avLst/>
          </a:prstGeom>
          <a:noFill/>
          <a:ln/>
        </p:spPr>
        <p:txBody>
          <a:bodyPr wrap="square" lIns="0" tIns="0" rIns="0" bIns="0" rtlCol="0" anchor="ctr"/>
          <a:lstStyle/>
          <a:p>
            <a:pPr indent="0" marL="0">
              <a:buNone/>
            </a:pPr>
            <a:r>
              <a:rPr lang="en-US" sz="1400" b="1" dirty="0">
                <a:solidFill>
                  <a:srgbClr val="0F1822"/>
                </a:solidFill>
                <a:latin typeface="Trebuchet MS" pitchFamily="34" charset="0"/>
                <a:ea typeface="Trebuchet MS" pitchFamily="34" charset="-122"/>
                <a:cs typeface="Trebuchet MS" pitchFamily="34" charset="-120"/>
              </a:rPr>
              <a:t>FAIR REFERRAL FEES</a:t>
            </a:r>
            <a:endParaRPr lang="en-US" sz="1400" dirty="0"/>
          </a:p>
        </p:txBody>
      </p:sp>
      <p:sp>
        <p:nvSpPr>
          <p:cNvPr id="16" name="Text 14"/>
          <p:cNvSpPr/>
          <p:nvPr/>
        </p:nvSpPr>
        <p:spPr>
          <a:xfrm>
            <a:off x="8503920" y="3246120"/>
            <a:ext cx="3108960" cy="2606040"/>
          </a:xfrm>
          <a:prstGeom prst="rect">
            <a:avLst/>
          </a:prstGeom>
          <a:noFill/>
          <a:ln/>
        </p:spPr>
        <p:txBody>
          <a:bodyPr wrap="square" lIns="0" tIns="0" rIns="0" bIns="0" rtlCol="0" anchor="ctr"/>
          <a:lstStyle/>
          <a:p>
            <a:pPr indent="0" marL="0">
              <a:spcAft>
                <a:spcPts val="400"/>
              </a:spcAft>
              <a:buNone/>
            </a:pPr>
            <a:r>
              <a:rPr lang="en-US" sz="1300" dirty="0">
                <a:solidFill>
                  <a:srgbClr val="0F1822"/>
                </a:solidFill>
                <a:latin typeface="Calibri" pitchFamily="34" charset="0"/>
                <a:ea typeface="Calibri" pitchFamily="34" charset="-122"/>
                <a:cs typeface="Calibri" pitchFamily="34" charset="-120"/>
              </a:rPr>
              <a:t>CRPC Rule 1.5.1-compliant written referral agreements. Co-counsel arrangements available where you want to stay involved. We carry the costs.</a:t>
            </a:r>
            <a:endParaRPr lang="en-US" sz="1300" dirty="0"/>
          </a:p>
        </p:txBody>
      </p:sp>
      <p:sp>
        <p:nvSpPr>
          <p:cNvPr id="17" name="Shape 15"/>
          <p:cNvSpPr/>
          <p:nvPr/>
        </p:nvSpPr>
        <p:spPr>
          <a:xfrm>
            <a:off x="0" y="6400800"/>
            <a:ext cx="12188952" cy="457200"/>
          </a:xfrm>
          <a:prstGeom prst="rect">
            <a:avLst/>
          </a:prstGeom>
          <a:solidFill>
            <a:srgbClr val="1A2332"/>
          </a:solidFill>
          <a:ln w="12700">
            <a:solidFill>
              <a:srgbClr val="1A2332"/>
            </a:solidFill>
            <a:prstDash val="solid"/>
          </a:ln>
        </p:spPr>
      </p:sp>
      <p:sp>
        <p:nvSpPr>
          <p:cNvPr id="18" name="Text 16"/>
          <p:cNvSpPr/>
          <p:nvPr/>
        </p:nvSpPr>
        <p:spPr>
          <a:xfrm>
            <a:off x="548640" y="6446520"/>
            <a:ext cx="5486400" cy="201168"/>
          </a:xfrm>
          <a:prstGeom prst="rect">
            <a:avLst/>
          </a:prstGeom>
          <a:noFill/>
          <a:ln/>
        </p:spPr>
        <p:txBody>
          <a:bodyPr wrap="square" lIns="0" tIns="0" rIns="0" bIns="0" rtlCol="0" anchor="ctr"/>
          <a:lstStyle/>
          <a:p>
            <a:pPr indent="0" marL="0">
              <a:buNone/>
            </a:pPr>
            <a:r>
              <a:rPr lang="en-US" sz="1000" b="1" spc="300" kern="0" dirty="0">
                <a:solidFill>
                  <a:srgbClr val="FFFFFF"/>
                </a:solidFill>
                <a:latin typeface="Trebuchet MS" pitchFamily="34" charset="0"/>
                <a:ea typeface="Trebuchet MS" pitchFamily="34" charset="-122"/>
                <a:cs typeface="Trebuchet MS" pitchFamily="34" charset="-120"/>
              </a:rPr>
              <a:t>THE HOMAMPOUR LAW FIRM, PC</a:t>
            </a:r>
            <a:endParaRPr lang="en-US" sz="1000" dirty="0"/>
          </a:p>
        </p:txBody>
      </p:sp>
      <p:sp>
        <p:nvSpPr>
          <p:cNvPr id="19" name="Text 17"/>
          <p:cNvSpPr/>
          <p:nvPr/>
        </p:nvSpPr>
        <p:spPr>
          <a:xfrm>
            <a:off x="548640" y="6647688"/>
            <a:ext cx="10972800" cy="182880"/>
          </a:xfrm>
          <a:prstGeom prst="rect">
            <a:avLst/>
          </a:prstGeom>
          <a:noFill/>
          <a:ln/>
        </p:spPr>
        <p:txBody>
          <a:bodyPr wrap="square" lIns="0" tIns="0" rIns="0" bIns="0" rtlCol="0" anchor="ctr"/>
          <a:lstStyle/>
          <a:p>
            <a:pPr indent="0" marL="0">
              <a:buNone/>
            </a:pPr>
            <a:r>
              <a:rPr lang="en-US" sz="900" dirty="0">
                <a:solidFill>
                  <a:srgbClr val="B9C2CF"/>
                </a:solidFill>
                <a:latin typeface="Calibri" pitchFamily="34" charset="0"/>
                <a:ea typeface="Calibri" pitchFamily="34" charset="-122"/>
                <a:cs typeface="Calibri" pitchFamily="34" charset="-120"/>
              </a:rPr>
              <a:t>15303 Ventura Blvd, Suite 1450, Sherman Oaks, CA 91436  •  (323) 252-7921  •  homampour.com</a:t>
            </a:r>
            <a:endParaRPr lang="en-US" sz="900" dirty="0"/>
          </a:p>
        </p:txBody>
      </p:sp>
      <p:sp>
        <p:nvSpPr>
          <p:cNvPr id="20" name="Text 18"/>
          <p:cNvSpPr/>
          <p:nvPr/>
        </p:nvSpPr>
        <p:spPr>
          <a:xfrm>
            <a:off x="10972800" y="6446520"/>
            <a:ext cx="1097280" cy="201168"/>
          </a:xfrm>
          <a:prstGeom prst="rect">
            <a:avLst/>
          </a:prstGeom>
          <a:noFill/>
          <a:ln/>
        </p:spPr>
        <p:txBody>
          <a:bodyPr wrap="square" lIns="0" tIns="0" rIns="0" bIns="0" rtlCol="0" anchor="ctr"/>
          <a:lstStyle/>
          <a:p>
            <a:pPr algn="r" indent="0" marL="0">
              <a:buNone/>
            </a:pPr>
            <a:r>
              <a:rPr lang="en-US" sz="900" dirty="0">
                <a:solidFill>
                  <a:srgbClr val="B9C2CF"/>
                </a:solidFill>
                <a:latin typeface="Calibri" pitchFamily="34" charset="0"/>
                <a:ea typeface="Calibri" pitchFamily="34" charset="-122"/>
                <a:cs typeface="Calibri" pitchFamily="34" charset="-120"/>
              </a:rPr>
              <a:t>02 / 25</a:t>
            </a:r>
            <a:endParaRPr lang="en-US" sz="9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1A2332"/>
        </a:solidFill>
      </p:bgPr>
    </p:bg>
    <p:spTree>
      <p:nvGrpSpPr>
        <p:cNvPr id="1" name=""/>
        <p:cNvGrpSpPr/>
        <p:nvPr/>
      </p:nvGrpSpPr>
      <p:grpSpPr>
        <a:xfrm>
          <a:off x="0" y="0"/>
          <a:ext cx="0" cy="0"/>
          <a:chOff x="0" y="0"/>
          <a:chExt cx="0" cy="0"/>
        </a:xfrm>
      </p:grpSpPr>
      <p:sp>
        <p:nvSpPr>
          <p:cNvPr id="2" name="Shape 0"/>
          <p:cNvSpPr/>
          <p:nvPr/>
        </p:nvSpPr>
        <p:spPr>
          <a:xfrm>
            <a:off x="0" y="0"/>
            <a:ext cx="12188952" cy="164592"/>
          </a:xfrm>
          <a:prstGeom prst="rect">
            <a:avLst/>
          </a:prstGeom>
          <a:solidFill>
            <a:srgbClr val="3FA9A1"/>
          </a:solidFill>
          <a:ln w="12700">
            <a:solidFill>
              <a:srgbClr val="3FA9A1"/>
            </a:solidFill>
            <a:prstDash val="solid"/>
          </a:ln>
        </p:spPr>
      </p:sp>
      <p:sp>
        <p:nvSpPr>
          <p:cNvPr id="3" name="Text 1"/>
          <p:cNvSpPr/>
          <p:nvPr/>
        </p:nvSpPr>
        <p:spPr>
          <a:xfrm>
            <a:off x="548640" y="2194560"/>
            <a:ext cx="10972800" cy="365760"/>
          </a:xfrm>
          <a:prstGeom prst="rect">
            <a:avLst/>
          </a:prstGeom>
          <a:noFill/>
          <a:ln/>
        </p:spPr>
        <p:txBody>
          <a:bodyPr wrap="square" lIns="0" tIns="0" rIns="0" bIns="0" rtlCol="0" anchor="ctr"/>
          <a:lstStyle/>
          <a:p>
            <a:pPr indent="0" marL="0">
              <a:buNone/>
            </a:pPr>
            <a:r>
              <a:rPr lang="en-US" sz="1400" b="1" spc="600" kern="0" dirty="0">
                <a:solidFill>
                  <a:srgbClr val="3FA9A1"/>
                </a:solidFill>
                <a:latin typeface="Trebuchet MS" pitchFamily="34" charset="0"/>
                <a:ea typeface="Trebuchet MS" pitchFamily="34" charset="-122"/>
                <a:cs typeface="Trebuchet MS" pitchFamily="34" charset="-120"/>
              </a:rPr>
              <a:t>PART FIVE</a:t>
            </a:r>
            <a:endParaRPr lang="en-US" sz="1400" dirty="0"/>
          </a:p>
        </p:txBody>
      </p:sp>
      <p:sp>
        <p:nvSpPr>
          <p:cNvPr id="4" name="Text 2"/>
          <p:cNvSpPr/>
          <p:nvPr/>
        </p:nvSpPr>
        <p:spPr>
          <a:xfrm>
            <a:off x="548640" y="2606040"/>
            <a:ext cx="10972800" cy="1097280"/>
          </a:xfrm>
          <a:prstGeom prst="rect">
            <a:avLst/>
          </a:prstGeom>
          <a:noFill/>
          <a:ln/>
        </p:spPr>
        <p:txBody>
          <a:bodyPr wrap="square" lIns="0" tIns="0" rIns="0" bIns="0" rtlCol="0" anchor="ctr"/>
          <a:lstStyle/>
          <a:p>
            <a:pPr indent="0" marL="0">
              <a:buNone/>
            </a:pPr>
            <a:r>
              <a:rPr lang="en-US" sz="8000" b="1" dirty="0">
                <a:solidFill>
                  <a:srgbClr val="FFFFFF"/>
                </a:solidFill>
                <a:latin typeface="Trebuchet MS" pitchFamily="34" charset="0"/>
                <a:ea typeface="Trebuchet MS" pitchFamily="34" charset="-122"/>
                <a:cs typeface="Trebuchet MS" pitchFamily="34" charset="-120"/>
              </a:rPr>
              <a:t>USING THE KIT</a:t>
            </a:r>
            <a:endParaRPr lang="en-US" sz="8000" dirty="0"/>
          </a:p>
        </p:txBody>
      </p:sp>
      <p:sp>
        <p:nvSpPr>
          <p:cNvPr id="5" name="Shape 3"/>
          <p:cNvSpPr/>
          <p:nvPr/>
        </p:nvSpPr>
        <p:spPr>
          <a:xfrm>
            <a:off x="548640" y="3703320"/>
            <a:ext cx="1463040" cy="54864"/>
          </a:xfrm>
          <a:prstGeom prst="rect">
            <a:avLst/>
          </a:prstGeom>
          <a:solidFill>
            <a:srgbClr val="3FA9A1"/>
          </a:solidFill>
          <a:ln w="12700">
            <a:solidFill>
              <a:srgbClr val="3FA9A1"/>
            </a:solidFill>
            <a:prstDash val="solid"/>
          </a:ln>
        </p:spPr>
      </p:sp>
      <p:sp>
        <p:nvSpPr>
          <p:cNvPr id="6" name="Text 4"/>
          <p:cNvSpPr/>
          <p:nvPr/>
        </p:nvSpPr>
        <p:spPr>
          <a:xfrm>
            <a:off x="548640" y="3886200"/>
            <a:ext cx="10972800" cy="640080"/>
          </a:xfrm>
          <a:prstGeom prst="rect">
            <a:avLst/>
          </a:prstGeom>
          <a:noFill/>
          <a:ln/>
        </p:spPr>
        <p:txBody>
          <a:bodyPr wrap="square" lIns="0" tIns="0" rIns="0" bIns="0" rtlCol="0" anchor="ctr"/>
          <a:lstStyle/>
          <a:p>
            <a:pPr indent="0" marL="0">
              <a:buNone/>
            </a:pPr>
            <a:r>
              <a:rPr lang="en-US" sz="2200" i="1" dirty="0">
                <a:solidFill>
                  <a:srgbClr val="C9D3DE"/>
                </a:solidFill>
                <a:latin typeface="Calibri" pitchFamily="34" charset="0"/>
                <a:ea typeface="Calibri" pitchFamily="34" charset="-122"/>
                <a:cs typeface="Calibri" pitchFamily="34" charset="-120"/>
              </a:rPr>
              <a:t>Where each demonstrative belongs in the trial chronology.</a:t>
            </a:r>
            <a:endParaRPr lang="en-US" sz="2200" dirty="0"/>
          </a:p>
        </p:txBody>
      </p:sp>
      <p:sp>
        <p:nvSpPr>
          <p:cNvPr id="7" name="Text 5"/>
          <p:cNvSpPr/>
          <p:nvPr/>
        </p:nvSpPr>
        <p:spPr>
          <a:xfrm>
            <a:off x="10972800" y="6446520"/>
            <a:ext cx="1097280" cy="201168"/>
          </a:xfrm>
          <a:prstGeom prst="rect">
            <a:avLst/>
          </a:prstGeom>
          <a:noFill/>
          <a:ln/>
        </p:spPr>
        <p:txBody>
          <a:bodyPr wrap="square" lIns="0" tIns="0" rIns="0" bIns="0" rtlCol="0" anchor="ctr"/>
          <a:lstStyle/>
          <a:p>
            <a:pPr algn="r" indent="0" marL="0">
              <a:buNone/>
            </a:pPr>
            <a:r>
              <a:rPr lang="en-US" sz="900" dirty="0">
                <a:solidFill>
                  <a:srgbClr val="B9C2CF"/>
                </a:solidFill>
                <a:latin typeface="Calibri" pitchFamily="34" charset="0"/>
                <a:ea typeface="Calibri" pitchFamily="34" charset="-122"/>
                <a:cs typeface="Calibri" pitchFamily="34" charset="-120"/>
              </a:rPr>
              <a:t>20 / 25</a:t>
            </a:r>
            <a:endParaRPr lang="en-US" sz="9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F4F1EC"/>
        </a:solidFill>
      </p:bgPr>
    </p:bg>
    <p:spTree>
      <p:nvGrpSpPr>
        <p:cNvPr id="1" name=""/>
        <p:cNvGrpSpPr/>
        <p:nvPr/>
      </p:nvGrpSpPr>
      <p:grpSpPr>
        <a:xfrm>
          <a:off x="0" y="0"/>
          <a:ext cx="0" cy="0"/>
          <a:chOff x="0" y="0"/>
          <a:chExt cx="0" cy="0"/>
        </a:xfrm>
      </p:grpSpPr>
      <p:sp>
        <p:nvSpPr>
          <p:cNvPr id="2" name="Shape 0"/>
          <p:cNvSpPr/>
          <p:nvPr/>
        </p:nvSpPr>
        <p:spPr>
          <a:xfrm>
            <a:off x="0" y="0"/>
            <a:ext cx="12188952" cy="164592"/>
          </a:xfrm>
          <a:prstGeom prst="rect">
            <a:avLst/>
          </a:prstGeom>
          <a:solidFill>
            <a:srgbClr val="E07A24"/>
          </a:solidFill>
          <a:ln w="12700">
            <a:solidFill>
              <a:srgbClr val="E07A24"/>
            </a:solidFill>
            <a:prstDash val="solid"/>
          </a:ln>
        </p:spPr>
      </p:sp>
      <p:sp>
        <p:nvSpPr>
          <p:cNvPr id="3" name="Text 1"/>
          <p:cNvSpPr/>
          <p:nvPr/>
        </p:nvSpPr>
        <p:spPr>
          <a:xfrm>
            <a:off x="548640" y="292608"/>
            <a:ext cx="11064240" cy="274320"/>
          </a:xfrm>
          <a:prstGeom prst="rect">
            <a:avLst/>
          </a:prstGeom>
          <a:noFill/>
          <a:ln/>
        </p:spPr>
        <p:txBody>
          <a:bodyPr wrap="square" lIns="0" tIns="0" rIns="0" bIns="0" rtlCol="0" anchor="ctr"/>
          <a:lstStyle/>
          <a:p>
            <a:pPr indent="0" marL="0">
              <a:buNone/>
            </a:pPr>
            <a:r>
              <a:rPr lang="en-US" sz="1100" b="1" spc="400" kern="0" dirty="0">
                <a:solidFill>
                  <a:srgbClr val="E07A24"/>
                </a:solidFill>
                <a:latin typeface="Trebuchet MS" pitchFamily="34" charset="0"/>
                <a:ea typeface="Trebuchet MS" pitchFamily="34" charset="-122"/>
                <a:cs typeface="Trebuchet MS" pitchFamily="34" charset="-120"/>
              </a:rPr>
              <a:t>TRIAL DEPLOYMENT</a:t>
            </a:r>
            <a:endParaRPr lang="en-US" sz="1100" dirty="0"/>
          </a:p>
        </p:txBody>
      </p:sp>
      <p:sp>
        <p:nvSpPr>
          <p:cNvPr id="4" name="Text 2"/>
          <p:cNvSpPr/>
          <p:nvPr/>
        </p:nvSpPr>
        <p:spPr>
          <a:xfrm>
            <a:off x="548640" y="566928"/>
            <a:ext cx="11064240" cy="731520"/>
          </a:xfrm>
          <a:prstGeom prst="rect">
            <a:avLst/>
          </a:prstGeom>
          <a:noFill/>
          <a:ln/>
        </p:spPr>
        <p:txBody>
          <a:bodyPr wrap="square" lIns="0" tIns="0" rIns="0" bIns="0" rtlCol="0" anchor="t">
            <a:normAutofit/>
          </a:bodyPr>
          <a:lstStyle/>
          <a:p>
            <a:pPr indent="0" marL="0">
              <a:buNone/>
            </a:pPr>
            <a:r>
              <a:rPr lang="en-US" sz="2600" b="1" dirty="0">
                <a:solidFill>
                  <a:srgbClr val="0F1822"/>
                </a:solidFill>
                <a:latin typeface="Trebuchet MS" pitchFamily="34" charset="0"/>
                <a:ea typeface="Trebuchet MS" pitchFamily="34" charset="-122"/>
                <a:cs typeface="Trebuchet MS" pitchFamily="34" charset="-120"/>
              </a:rPr>
              <a:t>Where each demonstrative goes — and why.</a:t>
            </a:r>
            <a:endParaRPr lang="en-US" sz="2600" dirty="0"/>
          </a:p>
        </p:txBody>
      </p:sp>
      <p:sp>
        <p:nvSpPr>
          <p:cNvPr id="5" name="Shape 3"/>
          <p:cNvSpPr/>
          <p:nvPr/>
        </p:nvSpPr>
        <p:spPr>
          <a:xfrm>
            <a:off x="548640" y="1691640"/>
            <a:ext cx="11091672" cy="457200"/>
          </a:xfrm>
          <a:prstGeom prst="rect">
            <a:avLst/>
          </a:prstGeom>
          <a:solidFill>
            <a:srgbClr val="1A2332"/>
          </a:solidFill>
          <a:ln w="12700">
            <a:solidFill>
              <a:srgbClr val="1A2332"/>
            </a:solidFill>
            <a:prstDash val="solid"/>
          </a:ln>
        </p:spPr>
      </p:sp>
      <p:sp>
        <p:nvSpPr>
          <p:cNvPr id="6" name="Text 4"/>
          <p:cNvSpPr/>
          <p:nvPr/>
        </p:nvSpPr>
        <p:spPr>
          <a:xfrm>
            <a:off x="731520" y="1783080"/>
            <a:ext cx="2560320" cy="274320"/>
          </a:xfrm>
          <a:prstGeom prst="rect">
            <a:avLst/>
          </a:prstGeom>
          <a:noFill/>
          <a:ln/>
        </p:spPr>
        <p:txBody>
          <a:bodyPr wrap="square" lIns="0" tIns="0" rIns="0" bIns="0" rtlCol="0" anchor="ctr"/>
          <a:lstStyle/>
          <a:p>
            <a:pPr indent="0" marL="0">
              <a:buNone/>
            </a:pPr>
            <a:r>
              <a:rPr lang="en-US" sz="1000" b="1" spc="300" kern="0" dirty="0">
                <a:solidFill>
                  <a:srgbClr val="FFFFFF"/>
                </a:solidFill>
                <a:latin typeface="Trebuchet MS" pitchFamily="34" charset="0"/>
                <a:ea typeface="Trebuchet MS" pitchFamily="34" charset="-122"/>
                <a:cs typeface="Trebuchet MS" pitchFamily="34" charset="-120"/>
              </a:rPr>
              <a:t>PHASE</a:t>
            </a:r>
            <a:endParaRPr lang="en-US" sz="1000" dirty="0"/>
          </a:p>
        </p:txBody>
      </p:sp>
      <p:sp>
        <p:nvSpPr>
          <p:cNvPr id="7" name="Text 5"/>
          <p:cNvSpPr/>
          <p:nvPr/>
        </p:nvSpPr>
        <p:spPr>
          <a:xfrm>
            <a:off x="3474720" y="1783080"/>
            <a:ext cx="3291840" cy="274320"/>
          </a:xfrm>
          <a:prstGeom prst="rect">
            <a:avLst/>
          </a:prstGeom>
          <a:noFill/>
          <a:ln/>
        </p:spPr>
        <p:txBody>
          <a:bodyPr wrap="square" lIns="0" tIns="0" rIns="0" bIns="0" rtlCol="0" anchor="ctr"/>
          <a:lstStyle/>
          <a:p>
            <a:pPr indent="0" marL="0">
              <a:buNone/>
            </a:pPr>
            <a:r>
              <a:rPr lang="en-US" sz="1000" b="1" spc="300" kern="0" dirty="0">
                <a:solidFill>
                  <a:srgbClr val="FFFFFF"/>
                </a:solidFill>
                <a:latin typeface="Trebuchet MS" pitchFamily="34" charset="0"/>
                <a:ea typeface="Trebuchet MS" pitchFamily="34" charset="-122"/>
                <a:cs typeface="Trebuchet MS" pitchFamily="34" charset="-120"/>
              </a:rPr>
              <a:t>GRAPHIC</a:t>
            </a:r>
            <a:endParaRPr lang="en-US" sz="1000" dirty="0"/>
          </a:p>
        </p:txBody>
      </p:sp>
      <p:sp>
        <p:nvSpPr>
          <p:cNvPr id="8" name="Text 6"/>
          <p:cNvSpPr/>
          <p:nvPr/>
        </p:nvSpPr>
        <p:spPr>
          <a:xfrm>
            <a:off x="6949440" y="1783080"/>
            <a:ext cx="4690872" cy="274320"/>
          </a:xfrm>
          <a:prstGeom prst="rect">
            <a:avLst/>
          </a:prstGeom>
          <a:noFill/>
          <a:ln/>
        </p:spPr>
        <p:txBody>
          <a:bodyPr wrap="square" lIns="0" tIns="0" rIns="0" bIns="0" rtlCol="0" anchor="ctr"/>
          <a:lstStyle/>
          <a:p>
            <a:pPr indent="0" marL="0">
              <a:buNone/>
            </a:pPr>
            <a:r>
              <a:rPr lang="en-US" sz="1000" b="1" spc="300" kern="0" dirty="0">
                <a:solidFill>
                  <a:srgbClr val="FFFFFF"/>
                </a:solidFill>
                <a:latin typeface="Trebuchet MS" pitchFamily="34" charset="0"/>
                <a:ea typeface="Trebuchet MS" pitchFamily="34" charset="-122"/>
                <a:cs typeface="Trebuchet MS" pitchFamily="34" charset="-120"/>
              </a:rPr>
              <a:t>WHY</a:t>
            </a:r>
            <a:endParaRPr lang="en-US" sz="1000" dirty="0"/>
          </a:p>
        </p:txBody>
      </p:sp>
      <p:sp>
        <p:nvSpPr>
          <p:cNvPr id="9" name="Text 7"/>
          <p:cNvSpPr/>
          <p:nvPr/>
        </p:nvSpPr>
        <p:spPr>
          <a:xfrm>
            <a:off x="731520" y="2286000"/>
            <a:ext cx="2560320" cy="594360"/>
          </a:xfrm>
          <a:prstGeom prst="rect">
            <a:avLst/>
          </a:prstGeom>
          <a:noFill/>
          <a:ln/>
        </p:spPr>
        <p:txBody>
          <a:bodyPr wrap="square" lIns="0" tIns="0" rIns="0" bIns="0" rtlCol="0" anchor="t"/>
          <a:lstStyle/>
          <a:p>
            <a:pPr indent="0" marL="0">
              <a:buNone/>
            </a:pPr>
            <a:r>
              <a:rPr lang="en-US" sz="1100" b="1" spc="200" kern="0" dirty="0">
                <a:solidFill>
                  <a:srgbClr val="E07A24"/>
                </a:solidFill>
                <a:latin typeface="Trebuchet MS" pitchFamily="34" charset="0"/>
                <a:ea typeface="Trebuchet MS" pitchFamily="34" charset="-122"/>
                <a:cs typeface="Trebuchet MS" pitchFamily="34" charset="-120"/>
              </a:rPr>
              <a:t>OPENING</a:t>
            </a:r>
            <a:endParaRPr lang="en-US" sz="1100" dirty="0"/>
          </a:p>
        </p:txBody>
      </p:sp>
      <p:sp>
        <p:nvSpPr>
          <p:cNvPr id="10" name="Text 8"/>
          <p:cNvSpPr/>
          <p:nvPr/>
        </p:nvSpPr>
        <p:spPr>
          <a:xfrm>
            <a:off x="3474720" y="2286000"/>
            <a:ext cx="3291840" cy="594360"/>
          </a:xfrm>
          <a:prstGeom prst="rect">
            <a:avLst/>
          </a:prstGeom>
          <a:noFill/>
          <a:ln/>
        </p:spPr>
        <p:txBody>
          <a:bodyPr wrap="square" lIns="0" tIns="0" rIns="0" bIns="0" rtlCol="0" anchor="t"/>
          <a:lstStyle/>
          <a:p>
            <a:pPr indent="0" marL="0">
              <a:buNone/>
            </a:pPr>
            <a:r>
              <a:rPr lang="en-US" sz="1200" b="1" dirty="0">
                <a:solidFill>
                  <a:srgbClr val="0F1822"/>
                </a:solidFill>
                <a:latin typeface="Trebuchet MS" pitchFamily="34" charset="0"/>
                <a:ea typeface="Trebuchet MS" pitchFamily="34" charset="-122"/>
                <a:cs typeface="Trebuchet MS" pitchFamily="34" charset="-120"/>
              </a:rPr>
              <a:t>Forced-air vs radiant 3D side-by-side</a:t>
            </a:r>
            <a:endParaRPr lang="en-US" sz="1200" dirty="0"/>
          </a:p>
        </p:txBody>
      </p:sp>
      <p:sp>
        <p:nvSpPr>
          <p:cNvPr id="11" name="Text 9"/>
          <p:cNvSpPr/>
          <p:nvPr/>
        </p:nvSpPr>
        <p:spPr>
          <a:xfrm>
            <a:off x="6949440" y="2286000"/>
            <a:ext cx="4690872" cy="594360"/>
          </a:xfrm>
          <a:prstGeom prst="rect">
            <a:avLst/>
          </a:prstGeom>
          <a:noFill/>
          <a:ln/>
        </p:spPr>
        <p:txBody>
          <a:bodyPr wrap="square" lIns="0" tIns="0" rIns="0" bIns="0" rtlCol="0" anchor="t"/>
          <a:lstStyle/>
          <a:p>
            <a:pPr indent="0" marL="0">
              <a:buNone/>
            </a:pPr>
            <a:r>
              <a:rPr lang="en-US" sz="1150" dirty="0">
                <a:solidFill>
                  <a:srgbClr val="0F1822"/>
                </a:solidFill>
                <a:latin typeface="Calibri" pitchFamily="34" charset="0"/>
                <a:ea typeface="Calibri" pitchFamily="34" charset="-122"/>
                <a:cs typeface="Calibri" pitchFamily="34" charset="-120"/>
              </a:rPr>
              <a:t>Plant the visual language before any expert testifies. The jury starts thinking in your frame.</a:t>
            </a:r>
            <a:endParaRPr lang="en-US" sz="1150" dirty="0"/>
          </a:p>
        </p:txBody>
      </p:sp>
      <p:sp>
        <p:nvSpPr>
          <p:cNvPr id="12" name="Shape 10"/>
          <p:cNvSpPr/>
          <p:nvPr/>
        </p:nvSpPr>
        <p:spPr>
          <a:xfrm>
            <a:off x="548640" y="3017520"/>
            <a:ext cx="11091672" cy="868680"/>
          </a:xfrm>
          <a:prstGeom prst="rect">
            <a:avLst/>
          </a:prstGeom>
          <a:solidFill>
            <a:srgbClr val="F9F7F2"/>
          </a:solidFill>
          <a:ln w="12700">
            <a:solidFill>
              <a:srgbClr val="F9F7F2"/>
            </a:solidFill>
            <a:prstDash val="solid"/>
          </a:ln>
        </p:spPr>
      </p:sp>
      <p:sp>
        <p:nvSpPr>
          <p:cNvPr id="13" name="Text 11"/>
          <p:cNvSpPr/>
          <p:nvPr/>
        </p:nvSpPr>
        <p:spPr>
          <a:xfrm>
            <a:off x="731520" y="3154680"/>
            <a:ext cx="2560320" cy="594360"/>
          </a:xfrm>
          <a:prstGeom prst="rect">
            <a:avLst/>
          </a:prstGeom>
          <a:noFill/>
          <a:ln/>
        </p:spPr>
        <p:txBody>
          <a:bodyPr wrap="square" lIns="0" tIns="0" rIns="0" bIns="0" rtlCol="0" anchor="t"/>
          <a:lstStyle/>
          <a:p>
            <a:pPr indent="0" marL="0">
              <a:buNone/>
            </a:pPr>
            <a:r>
              <a:rPr lang="en-US" sz="1100" b="1" spc="200" kern="0" dirty="0">
                <a:solidFill>
                  <a:srgbClr val="E07A24"/>
                </a:solidFill>
                <a:latin typeface="Trebuchet MS" pitchFamily="34" charset="0"/>
                <a:ea typeface="Trebuchet MS" pitchFamily="34" charset="-122"/>
                <a:cs typeface="Trebuchet MS" pitchFamily="34" charset="-120"/>
              </a:rPr>
              <a:t>EXPERT — HEAT TRANSFER</a:t>
            </a:r>
            <a:endParaRPr lang="en-US" sz="1100" dirty="0"/>
          </a:p>
        </p:txBody>
      </p:sp>
      <p:sp>
        <p:nvSpPr>
          <p:cNvPr id="14" name="Text 12"/>
          <p:cNvSpPr/>
          <p:nvPr/>
        </p:nvSpPr>
        <p:spPr>
          <a:xfrm>
            <a:off x="3474720" y="3154680"/>
            <a:ext cx="3291840" cy="594360"/>
          </a:xfrm>
          <a:prstGeom prst="rect">
            <a:avLst/>
          </a:prstGeom>
          <a:noFill/>
          <a:ln/>
        </p:spPr>
        <p:txBody>
          <a:bodyPr wrap="square" lIns="0" tIns="0" rIns="0" bIns="0" rtlCol="0" anchor="t"/>
          <a:lstStyle/>
          <a:p>
            <a:pPr indent="0" marL="0">
              <a:buNone/>
            </a:pPr>
            <a:r>
              <a:rPr lang="en-US" sz="1200" b="1" dirty="0">
                <a:solidFill>
                  <a:srgbClr val="0F1822"/>
                </a:solidFill>
                <a:latin typeface="Trebuchet MS" pitchFamily="34" charset="0"/>
                <a:ea typeface="Trebuchet MS" pitchFamily="34" charset="-122"/>
                <a:cs typeface="Trebuchet MS" pitchFamily="34" charset="-120"/>
              </a:rPr>
              <a:t>124° / 450° / 1,200° bar chart</a:t>
            </a:r>
            <a:endParaRPr lang="en-US" sz="1200" dirty="0"/>
          </a:p>
        </p:txBody>
      </p:sp>
      <p:sp>
        <p:nvSpPr>
          <p:cNvPr id="15" name="Text 13"/>
          <p:cNvSpPr/>
          <p:nvPr/>
        </p:nvSpPr>
        <p:spPr>
          <a:xfrm>
            <a:off x="6949440" y="3154680"/>
            <a:ext cx="4690872" cy="594360"/>
          </a:xfrm>
          <a:prstGeom prst="rect">
            <a:avLst/>
          </a:prstGeom>
          <a:noFill/>
          <a:ln/>
        </p:spPr>
        <p:txBody>
          <a:bodyPr wrap="square" lIns="0" tIns="0" rIns="0" bIns="0" rtlCol="0" anchor="t"/>
          <a:lstStyle/>
          <a:p>
            <a:pPr indent="0" marL="0">
              <a:buNone/>
            </a:pPr>
            <a:r>
              <a:rPr lang="en-US" sz="1150" dirty="0">
                <a:solidFill>
                  <a:srgbClr val="0F1822"/>
                </a:solidFill>
                <a:latin typeface="Calibri" pitchFamily="34" charset="0"/>
                <a:ea typeface="Calibri" pitchFamily="34" charset="-122"/>
                <a:cs typeface="Calibri" pitchFamily="34" charset="-120"/>
              </a:rPr>
              <a:t>Anchor the only three numbers the jury needs to remember. The autoignition line does the work.</a:t>
            </a:r>
            <a:endParaRPr lang="en-US" sz="1150" dirty="0"/>
          </a:p>
        </p:txBody>
      </p:sp>
      <p:sp>
        <p:nvSpPr>
          <p:cNvPr id="16" name="Text 14"/>
          <p:cNvSpPr/>
          <p:nvPr/>
        </p:nvSpPr>
        <p:spPr>
          <a:xfrm>
            <a:off x="731520" y="4023360"/>
            <a:ext cx="2560320" cy="594360"/>
          </a:xfrm>
          <a:prstGeom prst="rect">
            <a:avLst/>
          </a:prstGeom>
          <a:noFill/>
          <a:ln/>
        </p:spPr>
        <p:txBody>
          <a:bodyPr wrap="square" lIns="0" tIns="0" rIns="0" bIns="0" rtlCol="0" anchor="t"/>
          <a:lstStyle/>
          <a:p>
            <a:pPr indent="0" marL="0">
              <a:buNone/>
            </a:pPr>
            <a:r>
              <a:rPr lang="en-US" sz="1100" b="1" spc="200" kern="0" dirty="0">
                <a:solidFill>
                  <a:srgbClr val="E07A24"/>
                </a:solidFill>
                <a:latin typeface="Trebuchet MS" pitchFamily="34" charset="0"/>
                <a:ea typeface="Trebuchet MS" pitchFamily="34" charset="-122"/>
                <a:cs typeface="Trebuchet MS" pitchFamily="34" charset="-120"/>
              </a:rPr>
              <a:t>CROSS — DEFENDANT WITNESS</a:t>
            </a:r>
            <a:endParaRPr lang="en-US" sz="1100" dirty="0"/>
          </a:p>
        </p:txBody>
      </p:sp>
      <p:sp>
        <p:nvSpPr>
          <p:cNvPr id="17" name="Text 15"/>
          <p:cNvSpPr/>
          <p:nvPr/>
        </p:nvSpPr>
        <p:spPr>
          <a:xfrm>
            <a:off x="3474720" y="4023360"/>
            <a:ext cx="3291840" cy="594360"/>
          </a:xfrm>
          <a:prstGeom prst="rect">
            <a:avLst/>
          </a:prstGeom>
          <a:noFill/>
          <a:ln/>
        </p:spPr>
        <p:txBody>
          <a:bodyPr wrap="square" lIns="0" tIns="0" rIns="0" bIns="0" rtlCol="0" anchor="t"/>
          <a:lstStyle/>
          <a:p>
            <a:pPr indent="0" marL="0">
              <a:buNone/>
            </a:pPr>
            <a:r>
              <a:rPr lang="en-US" sz="1200" b="1" dirty="0">
                <a:solidFill>
                  <a:srgbClr val="0F1822"/>
                </a:solidFill>
                <a:latin typeface="Trebuchet MS" pitchFamily="34" charset="0"/>
                <a:ea typeface="Trebuchet MS" pitchFamily="34" charset="-122"/>
                <a:cs typeface="Trebuchet MS" pitchFamily="34" charset="-120"/>
              </a:rPr>
              <a:t>Holmes HQH307 + HQH369 manuals (highlighted)</a:t>
            </a:r>
            <a:endParaRPr lang="en-US" sz="1200" dirty="0"/>
          </a:p>
        </p:txBody>
      </p:sp>
      <p:sp>
        <p:nvSpPr>
          <p:cNvPr id="18" name="Text 16"/>
          <p:cNvSpPr/>
          <p:nvPr/>
        </p:nvSpPr>
        <p:spPr>
          <a:xfrm>
            <a:off x="6949440" y="4023360"/>
            <a:ext cx="4690872" cy="594360"/>
          </a:xfrm>
          <a:prstGeom prst="rect">
            <a:avLst/>
          </a:prstGeom>
          <a:noFill/>
          <a:ln/>
        </p:spPr>
        <p:txBody>
          <a:bodyPr wrap="square" lIns="0" tIns="0" rIns="0" bIns="0" rtlCol="0" anchor="t"/>
          <a:lstStyle/>
          <a:p>
            <a:pPr indent="0" marL="0">
              <a:buNone/>
            </a:pPr>
            <a:r>
              <a:rPr lang="en-US" sz="1150" dirty="0">
                <a:solidFill>
                  <a:srgbClr val="0F1822"/>
                </a:solidFill>
                <a:latin typeface="Calibri" pitchFamily="34" charset="0"/>
                <a:ea typeface="Calibri" pitchFamily="34" charset="-122"/>
                <a:cs typeface="Calibri" pitchFamily="34" charset="-120"/>
              </a:rPr>
              <a:t>Read the safety language back to the manufacturer. The exhibit testifies for itself.</a:t>
            </a:r>
            <a:endParaRPr lang="en-US" sz="1150" dirty="0"/>
          </a:p>
        </p:txBody>
      </p:sp>
      <p:sp>
        <p:nvSpPr>
          <p:cNvPr id="19" name="Shape 17"/>
          <p:cNvSpPr/>
          <p:nvPr/>
        </p:nvSpPr>
        <p:spPr>
          <a:xfrm>
            <a:off x="548640" y="4754880"/>
            <a:ext cx="11091672" cy="868680"/>
          </a:xfrm>
          <a:prstGeom prst="rect">
            <a:avLst/>
          </a:prstGeom>
          <a:solidFill>
            <a:srgbClr val="F9F7F2"/>
          </a:solidFill>
          <a:ln w="12700">
            <a:solidFill>
              <a:srgbClr val="F9F7F2"/>
            </a:solidFill>
            <a:prstDash val="solid"/>
          </a:ln>
        </p:spPr>
      </p:sp>
      <p:sp>
        <p:nvSpPr>
          <p:cNvPr id="20" name="Text 18"/>
          <p:cNvSpPr/>
          <p:nvPr/>
        </p:nvSpPr>
        <p:spPr>
          <a:xfrm>
            <a:off x="731520" y="4892040"/>
            <a:ext cx="2560320" cy="594360"/>
          </a:xfrm>
          <a:prstGeom prst="rect">
            <a:avLst/>
          </a:prstGeom>
          <a:noFill/>
          <a:ln/>
        </p:spPr>
        <p:txBody>
          <a:bodyPr wrap="square" lIns="0" tIns="0" rIns="0" bIns="0" rtlCol="0" anchor="t"/>
          <a:lstStyle/>
          <a:p>
            <a:pPr indent="0" marL="0">
              <a:buNone/>
            </a:pPr>
            <a:r>
              <a:rPr lang="en-US" sz="1100" b="1" spc="200" kern="0" dirty="0">
                <a:solidFill>
                  <a:srgbClr val="E07A24"/>
                </a:solidFill>
                <a:latin typeface="Trebuchet MS" pitchFamily="34" charset="0"/>
                <a:ea typeface="Trebuchet MS" pitchFamily="34" charset="-122"/>
                <a:cs typeface="Trebuchet MS" pitchFamily="34" charset="-120"/>
              </a:rPr>
              <a:t>CLOSING — LIABILITY</a:t>
            </a:r>
            <a:endParaRPr lang="en-US" sz="1100" dirty="0"/>
          </a:p>
        </p:txBody>
      </p:sp>
      <p:sp>
        <p:nvSpPr>
          <p:cNvPr id="21" name="Text 19"/>
          <p:cNvSpPr/>
          <p:nvPr/>
        </p:nvSpPr>
        <p:spPr>
          <a:xfrm>
            <a:off x="3474720" y="4892040"/>
            <a:ext cx="3291840" cy="594360"/>
          </a:xfrm>
          <a:prstGeom prst="rect">
            <a:avLst/>
          </a:prstGeom>
          <a:noFill/>
          <a:ln/>
        </p:spPr>
        <p:txBody>
          <a:bodyPr wrap="square" lIns="0" tIns="0" rIns="0" bIns="0" rtlCol="0" anchor="t"/>
          <a:lstStyle/>
          <a:p>
            <a:pPr indent="0" marL="0">
              <a:buNone/>
            </a:pPr>
            <a:r>
              <a:rPr lang="en-US" sz="1200" b="1" dirty="0">
                <a:solidFill>
                  <a:srgbClr val="0F1822"/>
                </a:solidFill>
                <a:latin typeface="Trebuchet MS" pitchFamily="34" charset="0"/>
                <a:ea typeface="Trebuchet MS" pitchFamily="34" charset="-122"/>
                <a:cs typeface="Trebuchet MS" pitchFamily="34" charset="-120"/>
              </a:rPr>
              <a:t>Radiant heater + ignited fabric render</a:t>
            </a:r>
            <a:endParaRPr lang="en-US" sz="1200" dirty="0"/>
          </a:p>
        </p:txBody>
      </p:sp>
      <p:sp>
        <p:nvSpPr>
          <p:cNvPr id="22" name="Text 20"/>
          <p:cNvSpPr/>
          <p:nvPr/>
        </p:nvSpPr>
        <p:spPr>
          <a:xfrm>
            <a:off x="6949440" y="4892040"/>
            <a:ext cx="4690872" cy="594360"/>
          </a:xfrm>
          <a:prstGeom prst="rect">
            <a:avLst/>
          </a:prstGeom>
          <a:noFill/>
          <a:ln/>
        </p:spPr>
        <p:txBody>
          <a:bodyPr wrap="square" lIns="0" tIns="0" rIns="0" bIns="0" rtlCol="0" anchor="t"/>
          <a:lstStyle/>
          <a:p>
            <a:pPr indent="0" marL="0">
              <a:buNone/>
            </a:pPr>
            <a:r>
              <a:rPr lang="en-US" sz="1150" dirty="0">
                <a:solidFill>
                  <a:srgbClr val="0F1822"/>
                </a:solidFill>
                <a:latin typeface="Calibri" pitchFamily="34" charset="0"/>
                <a:ea typeface="Calibri" pitchFamily="34" charset="-122"/>
                <a:cs typeface="Calibri" pitchFamily="34" charset="-120"/>
              </a:rPr>
              <a:t>The image is the verdict. No words, no expert — the jury already knows.</a:t>
            </a:r>
            <a:endParaRPr lang="en-US" sz="1150" dirty="0"/>
          </a:p>
        </p:txBody>
      </p:sp>
      <p:sp>
        <p:nvSpPr>
          <p:cNvPr id="23" name="Text 21"/>
          <p:cNvSpPr/>
          <p:nvPr/>
        </p:nvSpPr>
        <p:spPr>
          <a:xfrm>
            <a:off x="731520" y="5760720"/>
            <a:ext cx="2560320" cy="594360"/>
          </a:xfrm>
          <a:prstGeom prst="rect">
            <a:avLst/>
          </a:prstGeom>
          <a:noFill/>
          <a:ln/>
        </p:spPr>
        <p:txBody>
          <a:bodyPr wrap="square" lIns="0" tIns="0" rIns="0" bIns="0" rtlCol="0" anchor="t"/>
          <a:lstStyle/>
          <a:p>
            <a:pPr indent="0" marL="0">
              <a:buNone/>
            </a:pPr>
            <a:r>
              <a:rPr lang="en-US" sz="1100" b="1" spc="200" kern="0" dirty="0">
                <a:solidFill>
                  <a:srgbClr val="E07A24"/>
                </a:solidFill>
                <a:latin typeface="Trebuchet MS" pitchFamily="34" charset="0"/>
                <a:ea typeface="Trebuchet MS" pitchFamily="34" charset="-122"/>
                <a:cs typeface="Trebuchet MS" pitchFamily="34" charset="-120"/>
              </a:rPr>
              <a:t>CLOSING — DAMAGES</a:t>
            </a:r>
            <a:endParaRPr lang="en-US" sz="1100" dirty="0"/>
          </a:p>
        </p:txBody>
      </p:sp>
      <p:sp>
        <p:nvSpPr>
          <p:cNvPr id="24" name="Text 22"/>
          <p:cNvSpPr/>
          <p:nvPr/>
        </p:nvSpPr>
        <p:spPr>
          <a:xfrm>
            <a:off x="3474720" y="5760720"/>
            <a:ext cx="3291840" cy="594360"/>
          </a:xfrm>
          <a:prstGeom prst="rect">
            <a:avLst/>
          </a:prstGeom>
          <a:noFill/>
          <a:ln/>
        </p:spPr>
        <p:txBody>
          <a:bodyPr wrap="square" lIns="0" tIns="0" rIns="0" bIns="0" rtlCol="0" anchor="t"/>
          <a:lstStyle/>
          <a:p>
            <a:pPr indent="0" marL="0">
              <a:buNone/>
            </a:pPr>
            <a:r>
              <a:rPr lang="en-US" sz="1200" b="1" dirty="0">
                <a:solidFill>
                  <a:srgbClr val="0F1822"/>
                </a:solidFill>
                <a:latin typeface="Trebuchet MS" pitchFamily="34" charset="0"/>
                <a:ea typeface="Trebuchet MS" pitchFamily="34" charset="-122"/>
                <a:cs typeface="Trebuchet MS" pitchFamily="34" charset="-120"/>
              </a:rPr>
              <a:t>Per-diem damages build (slide 18 frame)</a:t>
            </a:r>
            <a:endParaRPr lang="en-US" sz="1200" dirty="0"/>
          </a:p>
        </p:txBody>
      </p:sp>
      <p:sp>
        <p:nvSpPr>
          <p:cNvPr id="25" name="Text 23"/>
          <p:cNvSpPr/>
          <p:nvPr/>
        </p:nvSpPr>
        <p:spPr>
          <a:xfrm>
            <a:off x="6949440" y="5760720"/>
            <a:ext cx="4690872" cy="594360"/>
          </a:xfrm>
          <a:prstGeom prst="rect">
            <a:avLst/>
          </a:prstGeom>
          <a:noFill/>
          <a:ln/>
        </p:spPr>
        <p:txBody>
          <a:bodyPr wrap="square" lIns="0" tIns="0" rIns="0" bIns="0" rtlCol="0" anchor="t"/>
          <a:lstStyle/>
          <a:p>
            <a:pPr indent="0" marL="0">
              <a:buNone/>
            </a:pPr>
            <a:r>
              <a:rPr lang="en-US" sz="1150" dirty="0">
                <a:solidFill>
                  <a:srgbClr val="0F1822"/>
                </a:solidFill>
                <a:latin typeface="Calibri" pitchFamily="34" charset="0"/>
                <a:ea typeface="Calibri" pitchFamily="34" charset="-122"/>
                <a:cs typeface="Calibri" pitchFamily="34" charset="-120"/>
              </a:rPr>
              <a:t>Show the calculator math so the jury can verify the number, not invent it.</a:t>
            </a:r>
            <a:endParaRPr lang="en-US" sz="1150" dirty="0"/>
          </a:p>
        </p:txBody>
      </p:sp>
      <p:sp>
        <p:nvSpPr>
          <p:cNvPr id="26" name="Shape 24"/>
          <p:cNvSpPr/>
          <p:nvPr/>
        </p:nvSpPr>
        <p:spPr>
          <a:xfrm>
            <a:off x="0" y="6400800"/>
            <a:ext cx="12188952" cy="457200"/>
          </a:xfrm>
          <a:prstGeom prst="rect">
            <a:avLst/>
          </a:prstGeom>
          <a:solidFill>
            <a:srgbClr val="1A2332"/>
          </a:solidFill>
          <a:ln w="12700">
            <a:solidFill>
              <a:srgbClr val="1A2332"/>
            </a:solidFill>
            <a:prstDash val="solid"/>
          </a:ln>
        </p:spPr>
      </p:sp>
      <p:sp>
        <p:nvSpPr>
          <p:cNvPr id="27" name="Text 25"/>
          <p:cNvSpPr/>
          <p:nvPr/>
        </p:nvSpPr>
        <p:spPr>
          <a:xfrm>
            <a:off x="548640" y="6446520"/>
            <a:ext cx="5486400" cy="201168"/>
          </a:xfrm>
          <a:prstGeom prst="rect">
            <a:avLst/>
          </a:prstGeom>
          <a:noFill/>
          <a:ln/>
        </p:spPr>
        <p:txBody>
          <a:bodyPr wrap="square" lIns="0" tIns="0" rIns="0" bIns="0" rtlCol="0" anchor="ctr"/>
          <a:lstStyle/>
          <a:p>
            <a:pPr indent="0" marL="0">
              <a:buNone/>
            </a:pPr>
            <a:r>
              <a:rPr lang="en-US" sz="1000" b="1" spc="300" kern="0" dirty="0">
                <a:solidFill>
                  <a:srgbClr val="FFFFFF"/>
                </a:solidFill>
                <a:latin typeface="Trebuchet MS" pitchFamily="34" charset="0"/>
                <a:ea typeface="Trebuchet MS" pitchFamily="34" charset="-122"/>
                <a:cs typeface="Trebuchet MS" pitchFamily="34" charset="-120"/>
              </a:rPr>
              <a:t>THE HOMAMPOUR LAW FIRM, PC</a:t>
            </a:r>
            <a:endParaRPr lang="en-US" sz="1000" dirty="0"/>
          </a:p>
        </p:txBody>
      </p:sp>
      <p:sp>
        <p:nvSpPr>
          <p:cNvPr id="28" name="Text 26"/>
          <p:cNvSpPr/>
          <p:nvPr/>
        </p:nvSpPr>
        <p:spPr>
          <a:xfrm>
            <a:off x="548640" y="6647688"/>
            <a:ext cx="10972800" cy="182880"/>
          </a:xfrm>
          <a:prstGeom prst="rect">
            <a:avLst/>
          </a:prstGeom>
          <a:noFill/>
          <a:ln/>
        </p:spPr>
        <p:txBody>
          <a:bodyPr wrap="square" lIns="0" tIns="0" rIns="0" bIns="0" rtlCol="0" anchor="ctr"/>
          <a:lstStyle/>
          <a:p>
            <a:pPr indent="0" marL="0">
              <a:buNone/>
            </a:pPr>
            <a:r>
              <a:rPr lang="en-US" sz="900" dirty="0">
                <a:solidFill>
                  <a:srgbClr val="B9C2CF"/>
                </a:solidFill>
                <a:latin typeface="Calibri" pitchFamily="34" charset="0"/>
                <a:ea typeface="Calibri" pitchFamily="34" charset="-122"/>
                <a:cs typeface="Calibri" pitchFamily="34" charset="-120"/>
              </a:rPr>
              <a:t>15303 Ventura Blvd, Suite 1450, Sherman Oaks, CA 91436  •  (323) 252-7921  •  homampour.com</a:t>
            </a:r>
            <a:endParaRPr lang="en-US" sz="900" dirty="0"/>
          </a:p>
        </p:txBody>
      </p:sp>
      <p:sp>
        <p:nvSpPr>
          <p:cNvPr id="29" name="Text 27"/>
          <p:cNvSpPr/>
          <p:nvPr/>
        </p:nvSpPr>
        <p:spPr>
          <a:xfrm>
            <a:off x="10972800" y="6446520"/>
            <a:ext cx="1097280" cy="201168"/>
          </a:xfrm>
          <a:prstGeom prst="rect">
            <a:avLst/>
          </a:prstGeom>
          <a:noFill/>
          <a:ln/>
        </p:spPr>
        <p:txBody>
          <a:bodyPr wrap="square" lIns="0" tIns="0" rIns="0" bIns="0" rtlCol="0" anchor="ctr"/>
          <a:lstStyle/>
          <a:p>
            <a:pPr algn="r" indent="0" marL="0">
              <a:buNone/>
            </a:pPr>
            <a:r>
              <a:rPr lang="en-US" sz="900" dirty="0">
                <a:solidFill>
                  <a:srgbClr val="B9C2CF"/>
                </a:solidFill>
                <a:latin typeface="Calibri" pitchFamily="34" charset="0"/>
                <a:ea typeface="Calibri" pitchFamily="34" charset="-122"/>
                <a:cs typeface="Calibri" pitchFamily="34" charset="-120"/>
              </a:rPr>
              <a:t>21 / 25</a:t>
            </a:r>
            <a:endParaRPr lang="en-US" sz="9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solidFill>
          <a:srgbClr val="F4F1EC"/>
        </a:solidFill>
      </p:bgPr>
    </p:bg>
    <p:spTree>
      <p:nvGrpSpPr>
        <p:cNvPr id="1" name=""/>
        <p:cNvGrpSpPr/>
        <p:nvPr/>
      </p:nvGrpSpPr>
      <p:grpSpPr>
        <a:xfrm>
          <a:off x="0" y="0"/>
          <a:ext cx="0" cy="0"/>
          <a:chOff x="0" y="0"/>
          <a:chExt cx="0" cy="0"/>
        </a:xfrm>
      </p:grpSpPr>
      <p:sp>
        <p:nvSpPr>
          <p:cNvPr id="2" name="Shape 0"/>
          <p:cNvSpPr/>
          <p:nvPr/>
        </p:nvSpPr>
        <p:spPr>
          <a:xfrm>
            <a:off x="0" y="0"/>
            <a:ext cx="12188952" cy="164592"/>
          </a:xfrm>
          <a:prstGeom prst="rect">
            <a:avLst/>
          </a:prstGeom>
          <a:solidFill>
            <a:srgbClr val="E07A24"/>
          </a:solidFill>
          <a:ln w="12700">
            <a:solidFill>
              <a:srgbClr val="E07A24"/>
            </a:solidFill>
            <a:prstDash val="solid"/>
          </a:ln>
        </p:spPr>
      </p:sp>
      <p:sp>
        <p:nvSpPr>
          <p:cNvPr id="3" name="Text 1"/>
          <p:cNvSpPr/>
          <p:nvPr/>
        </p:nvSpPr>
        <p:spPr>
          <a:xfrm>
            <a:off x="548640" y="292608"/>
            <a:ext cx="11064240" cy="274320"/>
          </a:xfrm>
          <a:prstGeom prst="rect">
            <a:avLst/>
          </a:prstGeom>
          <a:noFill/>
          <a:ln/>
        </p:spPr>
        <p:txBody>
          <a:bodyPr wrap="square" lIns="0" tIns="0" rIns="0" bIns="0" rtlCol="0" anchor="ctr"/>
          <a:lstStyle/>
          <a:p>
            <a:pPr indent="0" marL="0">
              <a:buNone/>
            </a:pPr>
            <a:r>
              <a:rPr lang="en-US" sz="1100" b="1" spc="400" kern="0" dirty="0">
                <a:solidFill>
                  <a:srgbClr val="E07A24"/>
                </a:solidFill>
                <a:latin typeface="Trebuchet MS" pitchFamily="34" charset="0"/>
                <a:ea typeface="Trebuchet MS" pitchFamily="34" charset="-122"/>
                <a:cs typeface="Trebuchet MS" pitchFamily="34" charset="-120"/>
              </a:rPr>
              <a:t>PRESERVATION CHECKLIST</a:t>
            </a:r>
            <a:endParaRPr lang="en-US" sz="1100" dirty="0"/>
          </a:p>
        </p:txBody>
      </p:sp>
      <p:sp>
        <p:nvSpPr>
          <p:cNvPr id="4" name="Text 2"/>
          <p:cNvSpPr/>
          <p:nvPr/>
        </p:nvSpPr>
        <p:spPr>
          <a:xfrm>
            <a:off x="548640" y="566928"/>
            <a:ext cx="11064240" cy="731520"/>
          </a:xfrm>
          <a:prstGeom prst="rect">
            <a:avLst/>
          </a:prstGeom>
          <a:noFill/>
          <a:ln/>
        </p:spPr>
        <p:txBody>
          <a:bodyPr wrap="square" lIns="0" tIns="0" rIns="0" bIns="0" rtlCol="0" anchor="t">
            <a:normAutofit/>
          </a:bodyPr>
          <a:lstStyle/>
          <a:p>
            <a:pPr indent="0" marL="0">
              <a:buNone/>
            </a:pPr>
            <a:r>
              <a:rPr lang="en-US" sz="2600" b="1" dirty="0">
                <a:solidFill>
                  <a:srgbClr val="0F1822"/>
                </a:solidFill>
                <a:latin typeface="Trebuchet MS" pitchFamily="34" charset="0"/>
                <a:ea typeface="Trebuchet MS" pitchFamily="34" charset="-122"/>
                <a:cs typeface="Trebuchet MS" pitchFamily="34" charset="-120"/>
              </a:rPr>
              <a:t>Do this in the first 30 days — before evidence walks.</a:t>
            </a:r>
            <a:endParaRPr lang="en-US" sz="2600" dirty="0"/>
          </a:p>
        </p:txBody>
      </p:sp>
      <p:sp>
        <p:nvSpPr>
          <p:cNvPr id="5" name="Shape 3"/>
          <p:cNvSpPr/>
          <p:nvPr/>
        </p:nvSpPr>
        <p:spPr>
          <a:xfrm>
            <a:off x="548640" y="1691640"/>
            <a:ext cx="3657600" cy="4434840"/>
          </a:xfrm>
          <a:prstGeom prst="roundRect">
            <a:avLst>
              <a:gd name="adj" fmla="val 1500"/>
            </a:avLst>
          </a:prstGeom>
          <a:solidFill>
            <a:srgbClr val="FFFFFF"/>
          </a:solidFill>
          <a:ln w="12700">
            <a:solidFill>
              <a:srgbClr val="D6D1C7"/>
            </a:solidFill>
            <a:prstDash val="solid"/>
          </a:ln>
        </p:spPr>
      </p:sp>
      <p:sp>
        <p:nvSpPr>
          <p:cNvPr id="6" name="Text 4"/>
          <p:cNvSpPr/>
          <p:nvPr/>
        </p:nvSpPr>
        <p:spPr>
          <a:xfrm>
            <a:off x="777240" y="1828800"/>
            <a:ext cx="3200400" cy="365760"/>
          </a:xfrm>
          <a:prstGeom prst="rect">
            <a:avLst/>
          </a:prstGeom>
          <a:noFill/>
          <a:ln/>
        </p:spPr>
        <p:txBody>
          <a:bodyPr wrap="square" lIns="0" tIns="0" rIns="0" bIns="0" rtlCol="0" anchor="ctr"/>
          <a:lstStyle/>
          <a:p>
            <a:pPr indent="0" marL="0">
              <a:buNone/>
            </a:pPr>
            <a:r>
              <a:rPr lang="en-US" sz="1300" b="1" spc="300" kern="0" dirty="0">
                <a:solidFill>
                  <a:srgbClr val="E07A24"/>
                </a:solidFill>
                <a:latin typeface="Trebuchet MS" pitchFamily="34" charset="0"/>
                <a:ea typeface="Trebuchet MS" pitchFamily="34" charset="-122"/>
                <a:cs typeface="Trebuchet MS" pitchFamily="34" charset="-120"/>
              </a:rPr>
              <a:t>THE PRODUCT</a:t>
            </a:r>
            <a:endParaRPr lang="en-US" sz="1300" dirty="0"/>
          </a:p>
        </p:txBody>
      </p:sp>
      <p:sp>
        <p:nvSpPr>
          <p:cNvPr id="7" name="Shape 5"/>
          <p:cNvSpPr/>
          <p:nvPr/>
        </p:nvSpPr>
        <p:spPr>
          <a:xfrm>
            <a:off x="822960" y="2468880"/>
            <a:ext cx="73152" cy="73152"/>
          </a:xfrm>
          <a:prstGeom prst="rect">
            <a:avLst/>
          </a:prstGeom>
          <a:solidFill>
            <a:srgbClr val="E07A24"/>
          </a:solidFill>
          <a:ln w="12700">
            <a:solidFill>
              <a:srgbClr val="E07A24"/>
            </a:solidFill>
            <a:prstDash val="solid"/>
          </a:ln>
        </p:spPr>
      </p:sp>
      <p:sp>
        <p:nvSpPr>
          <p:cNvPr id="8" name="Text 6"/>
          <p:cNvSpPr/>
          <p:nvPr/>
        </p:nvSpPr>
        <p:spPr>
          <a:xfrm>
            <a:off x="1005840" y="2377440"/>
            <a:ext cx="3017520" cy="822960"/>
          </a:xfrm>
          <a:prstGeom prst="rect">
            <a:avLst/>
          </a:prstGeom>
          <a:noFill/>
          <a:ln/>
        </p:spPr>
        <p:txBody>
          <a:bodyPr wrap="square" lIns="0" tIns="0" rIns="0" bIns="0" rtlCol="0" anchor="ctr"/>
          <a:lstStyle/>
          <a:p>
            <a:pPr indent="0" marL="0">
              <a:buNone/>
            </a:pPr>
            <a:r>
              <a:rPr lang="en-US" sz="1200" dirty="0">
                <a:solidFill>
                  <a:srgbClr val="0F1822"/>
                </a:solidFill>
                <a:latin typeface="Calibri" pitchFamily="34" charset="0"/>
                <a:ea typeface="Calibri" pitchFamily="34" charset="-122"/>
                <a:cs typeface="Calibri" pitchFamily="34" charset="-120"/>
              </a:rPr>
              <a:t>Locate and seize the heater (even if heat-damaged).</a:t>
            </a:r>
            <a:endParaRPr lang="en-US" sz="1200" dirty="0"/>
          </a:p>
        </p:txBody>
      </p:sp>
      <p:sp>
        <p:nvSpPr>
          <p:cNvPr id="9" name="Shape 7"/>
          <p:cNvSpPr/>
          <p:nvPr/>
        </p:nvSpPr>
        <p:spPr>
          <a:xfrm>
            <a:off x="822960" y="3337560"/>
            <a:ext cx="73152" cy="73152"/>
          </a:xfrm>
          <a:prstGeom prst="rect">
            <a:avLst/>
          </a:prstGeom>
          <a:solidFill>
            <a:srgbClr val="E07A24"/>
          </a:solidFill>
          <a:ln w="12700">
            <a:solidFill>
              <a:srgbClr val="E07A24"/>
            </a:solidFill>
            <a:prstDash val="solid"/>
          </a:ln>
        </p:spPr>
      </p:sp>
      <p:sp>
        <p:nvSpPr>
          <p:cNvPr id="10" name="Text 8"/>
          <p:cNvSpPr/>
          <p:nvPr/>
        </p:nvSpPr>
        <p:spPr>
          <a:xfrm>
            <a:off x="1005840" y="3246120"/>
            <a:ext cx="3017520" cy="822960"/>
          </a:xfrm>
          <a:prstGeom prst="rect">
            <a:avLst/>
          </a:prstGeom>
          <a:noFill/>
          <a:ln/>
        </p:spPr>
        <p:txBody>
          <a:bodyPr wrap="square" lIns="0" tIns="0" rIns="0" bIns="0" rtlCol="0" anchor="ctr"/>
          <a:lstStyle/>
          <a:p>
            <a:pPr indent="0" marL="0">
              <a:buNone/>
            </a:pPr>
            <a:r>
              <a:rPr lang="en-US" sz="1200" dirty="0">
                <a:solidFill>
                  <a:srgbClr val="0F1822"/>
                </a:solidFill>
                <a:latin typeface="Calibri" pitchFamily="34" charset="0"/>
                <a:ea typeface="Calibri" pitchFamily="34" charset="-122"/>
                <a:cs typeface="Calibri" pitchFamily="34" charset="-120"/>
              </a:rPr>
              <a:t>Record model number, serial number, and any UL/ETL marks.</a:t>
            </a:r>
            <a:endParaRPr lang="en-US" sz="1200" dirty="0"/>
          </a:p>
        </p:txBody>
      </p:sp>
      <p:sp>
        <p:nvSpPr>
          <p:cNvPr id="11" name="Shape 9"/>
          <p:cNvSpPr/>
          <p:nvPr/>
        </p:nvSpPr>
        <p:spPr>
          <a:xfrm>
            <a:off x="822960" y="4206240"/>
            <a:ext cx="73152" cy="73152"/>
          </a:xfrm>
          <a:prstGeom prst="rect">
            <a:avLst/>
          </a:prstGeom>
          <a:solidFill>
            <a:srgbClr val="E07A24"/>
          </a:solidFill>
          <a:ln w="12700">
            <a:solidFill>
              <a:srgbClr val="E07A24"/>
            </a:solidFill>
            <a:prstDash val="solid"/>
          </a:ln>
        </p:spPr>
      </p:sp>
      <p:sp>
        <p:nvSpPr>
          <p:cNvPr id="12" name="Text 10"/>
          <p:cNvSpPr/>
          <p:nvPr/>
        </p:nvSpPr>
        <p:spPr>
          <a:xfrm>
            <a:off x="1005840" y="4114800"/>
            <a:ext cx="3017520" cy="822960"/>
          </a:xfrm>
          <a:prstGeom prst="rect">
            <a:avLst/>
          </a:prstGeom>
          <a:noFill/>
          <a:ln/>
        </p:spPr>
        <p:txBody>
          <a:bodyPr wrap="square" lIns="0" tIns="0" rIns="0" bIns="0" rtlCol="0" anchor="ctr"/>
          <a:lstStyle/>
          <a:p>
            <a:pPr indent="0" marL="0">
              <a:buNone/>
            </a:pPr>
            <a:r>
              <a:rPr lang="en-US" sz="1200" dirty="0">
                <a:solidFill>
                  <a:srgbClr val="0F1822"/>
                </a:solidFill>
                <a:latin typeface="Calibri" pitchFamily="34" charset="0"/>
                <a:ea typeface="Calibri" pitchFamily="34" charset="-122"/>
                <a:cs typeface="Calibri" pitchFamily="34" charset="-120"/>
              </a:rPr>
              <a:t>Chain-of-custody: bag, photograph, log.</a:t>
            </a:r>
            <a:endParaRPr lang="en-US" sz="1200" dirty="0"/>
          </a:p>
        </p:txBody>
      </p:sp>
      <p:sp>
        <p:nvSpPr>
          <p:cNvPr id="13" name="Shape 11"/>
          <p:cNvSpPr/>
          <p:nvPr/>
        </p:nvSpPr>
        <p:spPr>
          <a:xfrm>
            <a:off x="822960" y="5074920"/>
            <a:ext cx="73152" cy="73152"/>
          </a:xfrm>
          <a:prstGeom prst="rect">
            <a:avLst/>
          </a:prstGeom>
          <a:solidFill>
            <a:srgbClr val="E07A24"/>
          </a:solidFill>
          <a:ln w="12700">
            <a:solidFill>
              <a:srgbClr val="E07A24"/>
            </a:solidFill>
            <a:prstDash val="solid"/>
          </a:ln>
        </p:spPr>
      </p:sp>
      <p:sp>
        <p:nvSpPr>
          <p:cNvPr id="14" name="Text 12"/>
          <p:cNvSpPr/>
          <p:nvPr/>
        </p:nvSpPr>
        <p:spPr>
          <a:xfrm>
            <a:off x="1005840" y="4983480"/>
            <a:ext cx="3017520" cy="822960"/>
          </a:xfrm>
          <a:prstGeom prst="rect">
            <a:avLst/>
          </a:prstGeom>
          <a:noFill/>
          <a:ln/>
        </p:spPr>
        <p:txBody>
          <a:bodyPr wrap="square" lIns="0" tIns="0" rIns="0" bIns="0" rtlCol="0" anchor="ctr"/>
          <a:lstStyle/>
          <a:p>
            <a:pPr indent="0" marL="0">
              <a:buNone/>
            </a:pPr>
            <a:r>
              <a:rPr lang="en-US" sz="1200" dirty="0">
                <a:solidFill>
                  <a:srgbClr val="0F1822"/>
                </a:solidFill>
                <a:latin typeface="Calibri" pitchFamily="34" charset="0"/>
                <a:ea typeface="Calibri" pitchFamily="34" charset="-122"/>
                <a:cs typeface="Calibri" pitchFamily="34" charset="-120"/>
              </a:rPr>
              <a:t>Send formal preservation letter to manufacturer and retailer.</a:t>
            </a:r>
            <a:endParaRPr lang="en-US" sz="1200" dirty="0"/>
          </a:p>
        </p:txBody>
      </p:sp>
      <p:sp>
        <p:nvSpPr>
          <p:cNvPr id="15" name="Shape 13"/>
          <p:cNvSpPr/>
          <p:nvPr/>
        </p:nvSpPr>
        <p:spPr>
          <a:xfrm>
            <a:off x="4389120" y="1691640"/>
            <a:ext cx="3657600" cy="4434840"/>
          </a:xfrm>
          <a:prstGeom prst="roundRect">
            <a:avLst>
              <a:gd name="adj" fmla="val 1500"/>
            </a:avLst>
          </a:prstGeom>
          <a:solidFill>
            <a:srgbClr val="FFFFFF"/>
          </a:solidFill>
          <a:ln w="12700">
            <a:solidFill>
              <a:srgbClr val="D6D1C7"/>
            </a:solidFill>
            <a:prstDash val="solid"/>
          </a:ln>
        </p:spPr>
      </p:sp>
      <p:sp>
        <p:nvSpPr>
          <p:cNvPr id="16" name="Text 14"/>
          <p:cNvSpPr/>
          <p:nvPr/>
        </p:nvSpPr>
        <p:spPr>
          <a:xfrm>
            <a:off x="4617720" y="1828800"/>
            <a:ext cx="3200400" cy="365760"/>
          </a:xfrm>
          <a:prstGeom prst="rect">
            <a:avLst/>
          </a:prstGeom>
          <a:noFill/>
          <a:ln/>
        </p:spPr>
        <p:txBody>
          <a:bodyPr wrap="square" lIns="0" tIns="0" rIns="0" bIns="0" rtlCol="0" anchor="ctr"/>
          <a:lstStyle/>
          <a:p>
            <a:pPr indent="0" marL="0">
              <a:buNone/>
            </a:pPr>
            <a:r>
              <a:rPr lang="en-US" sz="1300" b="1" spc="300" kern="0" dirty="0">
                <a:solidFill>
                  <a:srgbClr val="E07A24"/>
                </a:solidFill>
                <a:latin typeface="Trebuchet MS" pitchFamily="34" charset="0"/>
                <a:ea typeface="Trebuchet MS" pitchFamily="34" charset="-122"/>
                <a:cs typeface="Trebuchet MS" pitchFamily="34" charset="-120"/>
              </a:rPr>
              <a:t>THE SCENE</a:t>
            </a:r>
            <a:endParaRPr lang="en-US" sz="1300" dirty="0"/>
          </a:p>
        </p:txBody>
      </p:sp>
      <p:sp>
        <p:nvSpPr>
          <p:cNvPr id="17" name="Shape 15"/>
          <p:cNvSpPr/>
          <p:nvPr/>
        </p:nvSpPr>
        <p:spPr>
          <a:xfrm>
            <a:off x="4663440" y="2468880"/>
            <a:ext cx="73152" cy="73152"/>
          </a:xfrm>
          <a:prstGeom prst="rect">
            <a:avLst/>
          </a:prstGeom>
          <a:solidFill>
            <a:srgbClr val="E07A24"/>
          </a:solidFill>
          <a:ln w="12700">
            <a:solidFill>
              <a:srgbClr val="E07A24"/>
            </a:solidFill>
            <a:prstDash val="solid"/>
          </a:ln>
        </p:spPr>
      </p:sp>
      <p:sp>
        <p:nvSpPr>
          <p:cNvPr id="18" name="Text 16"/>
          <p:cNvSpPr/>
          <p:nvPr/>
        </p:nvSpPr>
        <p:spPr>
          <a:xfrm>
            <a:off x="4846320" y="2377440"/>
            <a:ext cx="3017520" cy="822960"/>
          </a:xfrm>
          <a:prstGeom prst="rect">
            <a:avLst/>
          </a:prstGeom>
          <a:noFill/>
          <a:ln/>
        </p:spPr>
        <p:txBody>
          <a:bodyPr wrap="square" lIns="0" tIns="0" rIns="0" bIns="0" rtlCol="0" anchor="ctr"/>
          <a:lstStyle/>
          <a:p>
            <a:pPr indent="0" marL="0">
              <a:buNone/>
            </a:pPr>
            <a:r>
              <a:rPr lang="en-US" sz="1200" dirty="0">
                <a:solidFill>
                  <a:srgbClr val="0F1822"/>
                </a:solidFill>
                <a:latin typeface="Calibri" pitchFamily="34" charset="0"/>
                <a:ea typeface="Calibri" pitchFamily="34" charset="-122"/>
                <a:cs typeface="Calibri" pitchFamily="34" charset="-120"/>
              </a:rPr>
              <a:t>Order the fire department investigation report.</a:t>
            </a:r>
            <a:endParaRPr lang="en-US" sz="1200" dirty="0"/>
          </a:p>
        </p:txBody>
      </p:sp>
      <p:sp>
        <p:nvSpPr>
          <p:cNvPr id="19" name="Shape 17"/>
          <p:cNvSpPr/>
          <p:nvPr/>
        </p:nvSpPr>
        <p:spPr>
          <a:xfrm>
            <a:off x="4663440" y="3337560"/>
            <a:ext cx="73152" cy="73152"/>
          </a:xfrm>
          <a:prstGeom prst="rect">
            <a:avLst/>
          </a:prstGeom>
          <a:solidFill>
            <a:srgbClr val="E07A24"/>
          </a:solidFill>
          <a:ln w="12700">
            <a:solidFill>
              <a:srgbClr val="E07A24"/>
            </a:solidFill>
            <a:prstDash val="solid"/>
          </a:ln>
        </p:spPr>
      </p:sp>
      <p:sp>
        <p:nvSpPr>
          <p:cNvPr id="20" name="Text 18"/>
          <p:cNvSpPr/>
          <p:nvPr/>
        </p:nvSpPr>
        <p:spPr>
          <a:xfrm>
            <a:off x="4846320" y="3246120"/>
            <a:ext cx="3017520" cy="822960"/>
          </a:xfrm>
          <a:prstGeom prst="rect">
            <a:avLst/>
          </a:prstGeom>
          <a:noFill/>
          <a:ln/>
        </p:spPr>
        <p:txBody>
          <a:bodyPr wrap="square" lIns="0" tIns="0" rIns="0" bIns="0" rtlCol="0" anchor="ctr"/>
          <a:lstStyle/>
          <a:p>
            <a:pPr indent="0" marL="0">
              <a:buNone/>
            </a:pPr>
            <a:r>
              <a:rPr lang="en-US" sz="1200" dirty="0">
                <a:solidFill>
                  <a:srgbClr val="0F1822"/>
                </a:solidFill>
                <a:latin typeface="Calibri" pitchFamily="34" charset="0"/>
                <a:ea typeface="Calibri" pitchFamily="34" charset="-122"/>
                <a:cs typeface="Calibri" pitchFamily="34" charset="-120"/>
              </a:rPr>
              <a:t>Obtain insurer photos and any subrogation file before settlement.</a:t>
            </a:r>
            <a:endParaRPr lang="en-US" sz="1200" dirty="0"/>
          </a:p>
        </p:txBody>
      </p:sp>
      <p:sp>
        <p:nvSpPr>
          <p:cNvPr id="21" name="Shape 19"/>
          <p:cNvSpPr/>
          <p:nvPr/>
        </p:nvSpPr>
        <p:spPr>
          <a:xfrm>
            <a:off x="4663440" y="4206240"/>
            <a:ext cx="73152" cy="73152"/>
          </a:xfrm>
          <a:prstGeom prst="rect">
            <a:avLst/>
          </a:prstGeom>
          <a:solidFill>
            <a:srgbClr val="E07A24"/>
          </a:solidFill>
          <a:ln w="12700">
            <a:solidFill>
              <a:srgbClr val="E07A24"/>
            </a:solidFill>
            <a:prstDash val="solid"/>
          </a:ln>
        </p:spPr>
      </p:sp>
      <p:sp>
        <p:nvSpPr>
          <p:cNvPr id="22" name="Text 20"/>
          <p:cNvSpPr/>
          <p:nvPr/>
        </p:nvSpPr>
        <p:spPr>
          <a:xfrm>
            <a:off x="4846320" y="4114800"/>
            <a:ext cx="3017520" cy="822960"/>
          </a:xfrm>
          <a:prstGeom prst="rect">
            <a:avLst/>
          </a:prstGeom>
          <a:noFill/>
          <a:ln/>
        </p:spPr>
        <p:txBody>
          <a:bodyPr wrap="square" lIns="0" tIns="0" rIns="0" bIns="0" rtlCol="0" anchor="ctr"/>
          <a:lstStyle/>
          <a:p>
            <a:pPr indent="0" marL="0">
              <a:buNone/>
            </a:pPr>
            <a:r>
              <a:rPr lang="en-US" sz="1200" dirty="0">
                <a:solidFill>
                  <a:srgbClr val="0F1822"/>
                </a:solidFill>
                <a:latin typeface="Calibri" pitchFamily="34" charset="0"/>
                <a:ea typeface="Calibri" pitchFamily="34" charset="-122"/>
                <a:cs typeface="Calibri" pitchFamily="34" charset="-120"/>
              </a:rPr>
              <a:t>Locate the bedding / fabric that ignited.</a:t>
            </a:r>
            <a:endParaRPr lang="en-US" sz="1200" dirty="0"/>
          </a:p>
        </p:txBody>
      </p:sp>
      <p:sp>
        <p:nvSpPr>
          <p:cNvPr id="23" name="Shape 21"/>
          <p:cNvSpPr/>
          <p:nvPr/>
        </p:nvSpPr>
        <p:spPr>
          <a:xfrm>
            <a:off x="4663440" y="5074920"/>
            <a:ext cx="73152" cy="73152"/>
          </a:xfrm>
          <a:prstGeom prst="rect">
            <a:avLst/>
          </a:prstGeom>
          <a:solidFill>
            <a:srgbClr val="E07A24"/>
          </a:solidFill>
          <a:ln w="12700">
            <a:solidFill>
              <a:srgbClr val="E07A24"/>
            </a:solidFill>
            <a:prstDash val="solid"/>
          </a:ln>
        </p:spPr>
      </p:sp>
      <p:sp>
        <p:nvSpPr>
          <p:cNvPr id="24" name="Text 22"/>
          <p:cNvSpPr/>
          <p:nvPr/>
        </p:nvSpPr>
        <p:spPr>
          <a:xfrm>
            <a:off x="4846320" y="4983480"/>
            <a:ext cx="3017520" cy="822960"/>
          </a:xfrm>
          <a:prstGeom prst="rect">
            <a:avLst/>
          </a:prstGeom>
          <a:noFill/>
          <a:ln/>
        </p:spPr>
        <p:txBody>
          <a:bodyPr wrap="square" lIns="0" tIns="0" rIns="0" bIns="0" rtlCol="0" anchor="ctr"/>
          <a:lstStyle/>
          <a:p>
            <a:pPr indent="0" marL="0">
              <a:buNone/>
            </a:pPr>
            <a:r>
              <a:rPr lang="en-US" sz="1200" dirty="0">
                <a:solidFill>
                  <a:srgbClr val="0F1822"/>
                </a:solidFill>
                <a:latin typeface="Calibri" pitchFamily="34" charset="0"/>
                <a:ea typeface="Calibri" pitchFamily="34" charset="-122"/>
                <a:cs typeface="Calibri" pitchFamily="34" charset="-120"/>
              </a:rPr>
              <a:t>Preserve the outlet, cord, and any plug-in timer.</a:t>
            </a:r>
            <a:endParaRPr lang="en-US" sz="1200" dirty="0"/>
          </a:p>
        </p:txBody>
      </p:sp>
      <p:sp>
        <p:nvSpPr>
          <p:cNvPr id="25" name="Shape 23"/>
          <p:cNvSpPr/>
          <p:nvPr/>
        </p:nvSpPr>
        <p:spPr>
          <a:xfrm>
            <a:off x="8229600" y="1691640"/>
            <a:ext cx="3657600" cy="4434840"/>
          </a:xfrm>
          <a:prstGeom prst="roundRect">
            <a:avLst>
              <a:gd name="adj" fmla="val 1500"/>
            </a:avLst>
          </a:prstGeom>
          <a:solidFill>
            <a:srgbClr val="FFFFFF"/>
          </a:solidFill>
          <a:ln w="12700">
            <a:solidFill>
              <a:srgbClr val="D6D1C7"/>
            </a:solidFill>
            <a:prstDash val="solid"/>
          </a:ln>
        </p:spPr>
      </p:sp>
      <p:sp>
        <p:nvSpPr>
          <p:cNvPr id="26" name="Text 24"/>
          <p:cNvSpPr/>
          <p:nvPr/>
        </p:nvSpPr>
        <p:spPr>
          <a:xfrm>
            <a:off x="8458200" y="1828800"/>
            <a:ext cx="3200400" cy="365760"/>
          </a:xfrm>
          <a:prstGeom prst="rect">
            <a:avLst/>
          </a:prstGeom>
          <a:noFill/>
          <a:ln/>
        </p:spPr>
        <p:txBody>
          <a:bodyPr wrap="square" lIns="0" tIns="0" rIns="0" bIns="0" rtlCol="0" anchor="ctr"/>
          <a:lstStyle/>
          <a:p>
            <a:pPr indent="0" marL="0">
              <a:buNone/>
            </a:pPr>
            <a:r>
              <a:rPr lang="en-US" sz="1300" b="1" spc="300" kern="0" dirty="0">
                <a:solidFill>
                  <a:srgbClr val="E07A24"/>
                </a:solidFill>
                <a:latin typeface="Trebuchet MS" pitchFamily="34" charset="0"/>
                <a:ea typeface="Trebuchet MS" pitchFamily="34" charset="-122"/>
                <a:cs typeface="Trebuchet MS" pitchFamily="34" charset="-120"/>
              </a:rPr>
              <a:t>THE PAPER</a:t>
            </a:r>
            <a:endParaRPr lang="en-US" sz="1300" dirty="0"/>
          </a:p>
        </p:txBody>
      </p:sp>
      <p:sp>
        <p:nvSpPr>
          <p:cNvPr id="27" name="Shape 25"/>
          <p:cNvSpPr/>
          <p:nvPr/>
        </p:nvSpPr>
        <p:spPr>
          <a:xfrm>
            <a:off x="8503920" y="2468880"/>
            <a:ext cx="73152" cy="73152"/>
          </a:xfrm>
          <a:prstGeom prst="rect">
            <a:avLst/>
          </a:prstGeom>
          <a:solidFill>
            <a:srgbClr val="E07A24"/>
          </a:solidFill>
          <a:ln w="12700">
            <a:solidFill>
              <a:srgbClr val="E07A24"/>
            </a:solidFill>
            <a:prstDash val="solid"/>
          </a:ln>
        </p:spPr>
      </p:sp>
      <p:sp>
        <p:nvSpPr>
          <p:cNvPr id="28" name="Text 26"/>
          <p:cNvSpPr/>
          <p:nvPr/>
        </p:nvSpPr>
        <p:spPr>
          <a:xfrm>
            <a:off x="8686800" y="2377440"/>
            <a:ext cx="3017520" cy="822960"/>
          </a:xfrm>
          <a:prstGeom prst="rect">
            <a:avLst/>
          </a:prstGeom>
          <a:noFill/>
          <a:ln/>
        </p:spPr>
        <p:txBody>
          <a:bodyPr wrap="square" lIns="0" tIns="0" rIns="0" bIns="0" rtlCol="0" anchor="ctr"/>
          <a:lstStyle/>
          <a:p>
            <a:pPr indent="0" marL="0">
              <a:buNone/>
            </a:pPr>
            <a:r>
              <a:rPr lang="en-US" sz="1200" dirty="0">
                <a:solidFill>
                  <a:srgbClr val="0F1822"/>
                </a:solidFill>
                <a:latin typeface="Calibri" pitchFamily="34" charset="0"/>
                <a:ea typeface="Calibri" pitchFamily="34" charset="-122"/>
                <a:cs typeface="Calibri" pitchFamily="34" charset="-120"/>
              </a:rPr>
              <a:t>Original packaging, owner's manual, point-of-sale receipt.</a:t>
            </a:r>
            <a:endParaRPr lang="en-US" sz="1200" dirty="0"/>
          </a:p>
        </p:txBody>
      </p:sp>
      <p:sp>
        <p:nvSpPr>
          <p:cNvPr id="29" name="Shape 27"/>
          <p:cNvSpPr/>
          <p:nvPr/>
        </p:nvSpPr>
        <p:spPr>
          <a:xfrm>
            <a:off x="8503920" y="3337560"/>
            <a:ext cx="73152" cy="73152"/>
          </a:xfrm>
          <a:prstGeom prst="rect">
            <a:avLst/>
          </a:prstGeom>
          <a:solidFill>
            <a:srgbClr val="E07A24"/>
          </a:solidFill>
          <a:ln w="12700">
            <a:solidFill>
              <a:srgbClr val="E07A24"/>
            </a:solidFill>
            <a:prstDash val="solid"/>
          </a:ln>
        </p:spPr>
      </p:sp>
      <p:sp>
        <p:nvSpPr>
          <p:cNvPr id="30" name="Text 28"/>
          <p:cNvSpPr/>
          <p:nvPr/>
        </p:nvSpPr>
        <p:spPr>
          <a:xfrm>
            <a:off x="8686800" y="3246120"/>
            <a:ext cx="3017520" cy="822960"/>
          </a:xfrm>
          <a:prstGeom prst="rect">
            <a:avLst/>
          </a:prstGeom>
          <a:noFill/>
          <a:ln/>
        </p:spPr>
        <p:txBody>
          <a:bodyPr wrap="square" lIns="0" tIns="0" rIns="0" bIns="0" rtlCol="0" anchor="ctr"/>
          <a:lstStyle/>
          <a:p>
            <a:pPr indent="0" marL="0">
              <a:buNone/>
            </a:pPr>
            <a:r>
              <a:rPr lang="en-US" sz="1200" dirty="0">
                <a:solidFill>
                  <a:srgbClr val="0F1822"/>
                </a:solidFill>
                <a:latin typeface="Calibri" pitchFamily="34" charset="0"/>
                <a:ea typeface="Calibri" pitchFamily="34" charset="-122"/>
                <a:cs typeface="Calibri" pitchFamily="34" charset="-120"/>
              </a:rPr>
              <a:t>CPSC database search — prior incidents, recalls.</a:t>
            </a:r>
            <a:endParaRPr lang="en-US" sz="1200" dirty="0"/>
          </a:p>
        </p:txBody>
      </p:sp>
      <p:sp>
        <p:nvSpPr>
          <p:cNvPr id="31" name="Shape 29"/>
          <p:cNvSpPr/>
          <p:nvPr/>
        </p:nvSpPr>
        <p:spPr>
          <a:xfrm>
            <a:off x="8503920" y="4206240"/>
            <a:ext cx="73152" cy="73152"/>
          </a:xfrm>
          <a:prstGeom prst="rect">
            <a:avLst/>
          </a:prstGeom>
          <a:solidFill>
            <a:srgbClr val="E07A24"/>
          </a:solidFill>
          <a:ln w="12700">
            <a:solidFill>
              <a:srgbClr val="E07A24"/>
            </a:solidFill>
            <a:prstDash val="solid"/>
          </a:ln>
        </p:spPr>
      </p:sp>
      <p:sp>
        <p:nvSpPr>
          <p:cNvPr id="32" name="Text 30"/>
          <p:cNvSpPr/>
          <p:nvPr/>
        </p:nvSpPr>
        <p:spPr>
          <a:xfrm>
            <a:off x="8686800" y="4114800"/>
            <a:ext cx="3017520" cy="822960"/>
          </a:xfrm>
          <a:prstGeom prst="rect">
            <a:avLst/>
          </a:prstGeom>
          <a:noFill/>
          <a:ln/>
        </p:spPr>
        <p:txBody>
          <a:bodyPr wrap="square" lIns="0" tIns="0" rIns="0" bIns="0" rtlCol="0" anchor="ctr"/>
          <a:lstStyle/>
          <a:p>
            <a:pPr indent="0" marL="0">
              <a:buNone/>
            </a:pPr>
            <a:r>
              <a:rPr lang="en-US" sz="1200" dirty="0">
                <a:solidFill>
                  <a:srgbClr val="0F1822"/>
                </a:solidFill>
                <a:latin typeface="Calibri" pitchFamily="34" charset="0"/>
                <a:ea typeface="Calibri" pitchFamily="34" charset="-122"/>
                <a:cs typeface="Calibri" pitchFamily="34" charset="-120"/>
              </a:rPr>
              <a:t>NEISS injury data for the model line.</a:t>
            </a:r>
            <a:endParaRPr lang="en-US" sz="1200" dirty="0"/>
          </a:p>
        </p:txBody>
      </p:sp>
      <p:sp>
        <p:nvSpPr>
          <p:cNvPr id="33" name="Shape 31"/>
          <p:cNvSpPr/>
          <p:nvPr/>
        </p:nvSpPr>
        <p:spPr>
          <a:xfrm>
            <a:off x="8503920" y="5074920"/>
            <a:ext cx="73152" cy="73152"/>
          </a:xfrm>
          <a:prstGeom prst="rect">
            <a:avLst/>
          </a:prstGeom>
          <a:solidFill>
            <a:srgbClr val="E07A24"/>
          </a:solidFill>
          <a:ln w="12700">
            <a:solidFill>
              <a:srgbClr val="E07A24"/>
            </a:solidFill>
            <a:prstDash val="solid"/>
          </a:ln>
        </p:spPr>
      </p:sp>
      <p:sp>
        <p:nvSpPr>
          <p:cNvPr id="34" name="Text 32"/>
          <p:cNvSpPr/>
          <p:nvPr/>
        </p:nvSpPr>
        <p:spPr>
          <a:xfrm>
            <a:off x="8686800" y="4983480"/>
            <a:ext cx="3017520" cy="822960"/>
          </a:xfrm>
          <a:prstGeom prst="rect">
            <a:avLst/>
          </a:prstGeom>
          <a:noFill/>
          <a:ln/>
        </p:spPr>
        <p:txBody>
          <a:bodyPr wrap="square" lIns="0" tIns="0" rIns="0" bIns="0" rtlCol="0" anchor="ctr"/>
          <a:lstStyle/>
          <a:p>
            <a:pPr indent="0" marL="0">
              <a:buNone/>
            </a:pPr>
            <a:r>
              <a:rPr lang="en-US" sz="1200" dirty="0">
                <a:solidFill>
                  <a:srgbClr val="0F1822"/>
                </a:solidFill>
                <a:latin typeface="Calibri" pitchFamily="34" charset="0"/>
                <a:ea typeface="Calibri" pitchFamily="34" charset="-122"/>
                <a:cs typeface="Calibri" pitchFamily="34" charset="-120"/>
              </a:rPr>
              <a:t>Manufacturer's testing reports via early discovery.</a:t>
            </a:r>
            <a:endParaRPr lang="en-US" sz="1200" dirty="0"/>
          </a:p>
        </p:txBody>
      </p:sp>
      <p:sp>
        <p:nvSpPr>
          <p:cNvPr id="35" name="Shape 33"/>
          <p:cNvSpPr/>
          <p:nvPr/>
        </p:nvSpPr>
        <p:spPr>
          <a:xfrm>
            <a:off x="0" y="6400800"/>
            <a:ext cx="12188952" cy="457200"/>
          </a:xfrm>
          <a:prstGeom prst="rect">
            <a:avLst/>
          </a:prstGeom>
          <a:solidFill>
            <a:srgbClr val="1A2332"/>
          </a:solidFill>
          <a:ln w="12700">
            <a:solidFill>
              <a:srgbClr val="1A2332"/>
            </a:solidFill>
            <a:prstDash val="solid"/>
          </a:ln>
        </p:spPr>
      </p:sp>
      <p:sp>
        <p:nvSpPr>
          <p:cNvPr id="36" name="Text 34"/>
          <p:cNvSpPr/>
          <p:nvPr/>
        </p:nvSpPr>
        <p:spPr>
          <a:xfrm>
            <a:off x="548640" y="6446520"/>
            <a:ext cx="5486400" cy="201168"/>
          </a:xfrm>
          <a:prstGeom prst="rect">
            <a:avLst/>
          </a:prstGeom>
          <a:noFill/>
          <a:ln/>
        </p:spPr>
        <p:txBody>
          <a:bodyPr wrap="square" lIns="0" tIns="0" rIns="0" bIns="0" rtlCol="0" anchor="ctr"/>
          <a:lstStyle/>
          <a:p>
            <a:pPr indent="0" marL="0">
              <a:buNone/>
            </a:pPr>
            <a:r>
              <a:rPr lang="en-US" sz="1000" b="1" spc="300" kern="0" dirty="0">
                <a:solidFill>
                  <a:srgbClr val="FFFFFF"/>
                </a:solidFill>
                <a:latin typeface="Trebuchet MS" pitchFamily="34" charset="0"/>
                <a:ea typeface="Trebuchet MS" pitchFamily="34" charset="-122"/>
                <a:cs typeface="Trebuchet MS" pitchFamily="34" charset="-120"/>
              </a:rPr>
              <a:t>THE HOMAMPOUR LAW FIRM, PC</a:t>
            </a:r>
            <a:endParaRPr lang="en-US" sz="1000" dirty="0"/>
          </a:p>
        </p:txBody>
      </p:sp>
      <p:sp>
        <p:nvSpPr>
          <p:cNvPr id="37" name="Text 35"/>
          <p:cNvSpPr/>
          <p:nvPr/>
        </p:nvSpPr>
        <p:spPr>
          <a:xfrm>
            <a:off x="548640" y="6647688"/>
            <a:ext cx="10972800" cy="182880"/>
          </a:xfrm>
          <a:prstGeom prst="rect">
            <a:avLst/>
          </a:prstGeom>
          <a:noFill/>
          <a:ln/>
        </p:spPr>
        <p:txBody>
          <a:bodyPr wrap="square" lIns="0" tIns="0" rIns="0" bIns="0" rtlCol="0" anchor="ctr"/>
          <a:lstStyle/>
          <a:p>
            <a:pPr indent="0" marL="0">
              <a:buNone/>
            </a:pPr>
            <a:r>
              <a:rPr lang="en-US" sz="900" dirty="0">
                <a:solidFill>
                  <a:srgbClr val="B9C2CF"/>
                </a:solidFill>
                <a:latin typeface="Calibri" pitchFamily="34" charset="0"/>
                <a:ea typeface="Calibri" pitchFamily="34" charset="-122"/>
                <a:cs typeface="Calibri" pitchFamily="34" charset="-120"/>
              </a:rPr>
              <a:t>15303 Ventura Blvd, Suite 1450, Sherman Oaks, CA 91436  •  (323) 252-7921  •  homampour.com</a:t>
            </a:r>
            <a:endParaRPr lang="en-US" sz="900" dirty="0"/>
          </a:p>
        </p:txBody>
      </p:sp>
      <p:sp>
        <p:nvSpPr>
          <p:cNvPr id="38" name="Text 36"/>
          <p:cNvSpPr/>
          <p:nvPr/>
        </p:nvSpPr>
        <p:spPr>
          <a:xfrm>
            <a:off x="10972800" y="6446520"/>
            <a:ext cx="1097280" cy="201168"/>
          </a:xfrm>
          <a:prstGeom prst="rect">
            <a:avLst/>
          </a:prstGeom>
          <a:noFill/>
          <a:ln/>
        </p:spPr>
        <p:txBody>
          <a:bodyPr wrap="square" lIns="0" tIns="0" rIns="0" bIns="0" rtlCol="0" anchor="ctr"/>
          <a:lstStyle/>
          <a:p>
            <a:pPr algn="r" indent="0" marL="0">
              <a:buNone/>
            </a:pPr>
            <a:r>
              <a:rPr lang="en-US" sz="900" dirty="0">
                <a:solidFill>
                  <a:srgbClr val="B9C2CF"/>
                </a:solidFill>
                <a:latin typeface="Calibri" pitchFamily="34" charset="0"/>
                <a:ea typeface="Calibri" pitchFamily="34" charset="-122"/>
                <a:cs typeface="Calibri" pitchFamily="34" charset="-120"/>
              </a:rPr>
              <a:t>22 / 25</a:t>
            </a:r>
            <a:endParaRPr lang="en-US" sz="9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bg>
      <p:bgPr>
        <a:solidFill>
          <a:srgbClr val="F4F1EC"/>
        </a:solidFill>
      </p:bgPr>
    </p:bg>
    <p:spTree>
      <p:nvGrpSpPr>
        <p:cNvPr id="1" name=""/>
        <p:cNvGrpSpPr/>
        <p:nvPr/>
      </p:nvGrpSpPr>
      <p:grpSpPr>
        <a:xfrm>
          <a:off x="0" y="0"/>
          <a:ext cx="0" cy="0"/>
          <a:chOff x="0" y="0"/>
          <a:chExt cx="0" cy="0"/>
        </a:xfrm>
      </p:grpSpPr>
      <p:sp>
        <p:nvSpPr>
          <p:cNvPr id="2" name="Shape 0"/>
          <p:cNvSpPr/>
          <p:nvPr/>
        </p:nvSpPr>
        <p:spPr>
          <a:xfrm>
            <a:off x="0" y="0"/>
            <a:ext cx="12188952" cy="164592"/>
          </a:xfrm>
          <a:prstGeom prst="rect">
            <a:avLst/>
          </a:prstGeom>
          <a:solidFill>
            <a:srgbClr val="E07A24"/>
          </a:solidFill>
          <a:ln w="12700">
            <a:solidFill>
              <a:srgbClr val="E07A24"/>
            </a:solidFill>
            <a:prstDash val="solid"/>
          </a:ln>
        </p:spPr>
      </p:sp>
      <p:sp>
        <p:nvSpPr>
          <p:cNvPr id="3" name="Text 1"/>
          <p:cNvSpPr/>
          <p:nvPr/>
        </p:nvSpPr>
        <p:spPr>
          <a:xfrm>
            <a:off x="548640" y="292608"/>
            <a:ext cx="11064240" cy="274320"/>
          </a:xfrm>
          <a:prstGeom prst="rect">
            <a:avLst/>
          </a:prstGeom>
          <a:noFill/>
          <a:ln/>
        </p:spPr>
        <p:txBody>
          <a:bodyPr wrap="square" lIns="0" tIns="0" rIns="0" bIns="0" rtlCol="0" anchor="ctr"/>
          <a:lstStyle/>
          <a:p>
            <a:pPr indent="0" marL="0">
              <a:buNone/>
            </a:pPr>
            <a:r>
              <a:rPr lang="en-US" sz="1100" b="1" spc="400" kern="0" dirty="0">
                <a:solidFill>
                  <a:srgbClr val="E07A24"/>
                </a:solidFill>
                <a:latin typeface="Trebuchet MS" pitchFamily="34" charset="0"/>
                <a:ea typeface="Trebuchet MS" pitchFamily="34" charset="-122"/>
                <a:cs typeface="Trebuchet MS" pitchFamily="34" charset="-120"/>
              </a:rPr>
              <a:t>WHO TRIES THE CASE</a:t>
            </a:r>
            <a:endParaRPr lang="en-US" sz="1100" dirty="0"/>
          </a:p>
        </p:txBody>
      </p:sp>
      <p:sp>
        <p:nvSpPr>
          <p:cNvPr id="4" name="Text 2"/>
          <p:cNvSpPr/>
          <p:nvPr/>
        </p:nvSpPr>
        <p:spPr>
          <a:xfrm>
            <a:off x="548640" y="566928"/>
            <a:ext cx="11064240" cy="731520"/>
          </a:xfrm>
          <a:prstGeom prst="rect">
            <a:avLst/>
          </a:prstGeom>
          <a:noFill/>
          <a:ln/>
        </p:spPr>
        <p:txBody>
          <a:bodyPr wrap="square" lIns="0" tIns="0" rIns="0" bIns="0" rtlCol="0" anchor="t">
            <a:normAutofit/>
          </a:bodyPr>
          <a:lstStyle/>
          <a:p>
            <a:pPr indent="0" marL="0">
              <a:buNone/>
            </a:pPr>
            <a:r>
              <a:rPr lang="en-US" sz="2600" b="1" dirty="0">
                <a:solidFill>
                  <a:srgbClr val="0F1822"/>
                </a:solidFill>
                <a:latin typeface="Trebuchet MS" pitchFamily="34" charset="0"/>
                <a:ea typeface="Trebuchet MS" pitchFamily="34" charset="-122"/>
                <a:cs typeface="Trebuchet MS" pitchFamily="34" charset="-120"/>
              </a:rPr>
              <a:t>Arash Homampour — Top 10 Super Lawyer (Southern California), five consecutive years.</a:t>
            </a:r>
            <a:endParaRPr lang="en-US" sz="2600" dirty="0"/>
          </a:p>
        </p:txBody>
      </p:sp>
      <p:pic>
        <p:nvPicPr>
          <p:cNvPr id="5" name="Image 0" descr="/home/user/workspace/space_heater_kit/arash_headshot.jpg">    </p:cNvPr>
          <p:cNvPicPr>
            <a:picLocks noChangeAspect="1"/>
          </p:cNvPicPr>
          <p:nvPr/>
        </p:nvPicPr>
        <p:blipFill>
          <a:blip r:embed="rId1"/>
          <a:srcRect l="0" r="0" t="0" b="0"/>
          <a:stretch/>
        </p:blipFill>
        <p:spPr>
          <a:xfrm>
            <a:off x="548640" y="1463040"/>
            <a:ext cx="3840480" cy="4663440"/>
          </a:xfrm>
          <a:prstGeom prst="rect">
            <a:avLst/>
          </a:prstGeom>
        </p:spPr>
      </p:pic>
      <p:sp>
        <p:nvSpPr>
          <p:cNvPr id="6" name="Text 3"/>
          <p:cNvSpPr/>
          <p:nvPr/>
        </p:nvSpPr>
        <p:spPr>
          <a:xfrm>
            <a:off x="4663440" y="1463040"/>
            <a:ext cx="7040880" cy="457200"/>
          </a:xfrm>
          <a:prstGeom prst="rect">
            <a:avLst/>
          </a:prstGeom>
          <a:noFill/>
          <a:ln/>
        </p:spPr>
        <p:txBody>
          <a:bodyPr wrap="square" lIns="0" tIns="0" rIns="0" bIns="0" rtlCol="0" anchor="ctr"/>
          <a:lstStyle/>
          <a:p>
            <a:pPr indent="0" marL="0">
              <a:buNone/>
            </a:pPr>
            <a:r>
              <a:rPr lang="en-US" sz="2400" b="1" dirty="0">
                <a:solidFill>
                  <a:srgbClr val="0F1822"/>
                </a:solidFill>
                <a:latin typeface="Trebuchet MS" pitchFamily="34" charset="0"/>
                <a:ea typeface="Trebuchet MS" pitchFamily="34" charset="-122"/>
                <a:cs typeface="Trebuchet MS" pitchFamily="34" charset="-120"/>
              </a:rPr>
              <a:t>ARASH HOMAMPOUR</a:t>
            </a:r>
            <a:endParaRPr lang="en-US" sz="2400" dirty="0"/>
          </a:p>
        </p:txBody>
      </p:sp>
      <p:sp>
        <p:nvSpPr>
          <p:cNvPr id="7" name="Text 4"/>
          <p:cNvSpPr/>
          <p:nvPr/>
        </p:nvSpPr>
        <p:spPr>
          <a:xfrm>
            <a:off x="4663440" y="1920240"/>
            <a:ext cx="7040880" cy="292608"/>
          </a:xfrm>
          <a:prstGeom prst="rect">
            <a:avLst/>
          </a:prstGeom>
          <a:noFill/>
          <a:ln/>
        </p:spPr>
        <p:txBody>
          <a:bodyPr wrap="square" lIns="0" tIns="0" rIns="0" bIns="0" rtlCol="0" anchor="ctr"/>
          <a:lstStyle/>
          <a:p>
            <a:pPr indent="0" marL="0">
              <a:buNone/>
            </a:pPr>
            <a:r>
              <a:rPr lang="en-US" sz="1200" b="1" spc="200" kern="0" dirty="0">
                <a:solidFill>
                  <a:srgbClr val="E07A24"/>
                </a:solidFill>
                <a:latin typeface="Trebuchet MS" pitchFamily="34" charset="0"/>
                <a:ea typeface="Trebuchet MS" pitchFamily="34" charset="-122"/>
                <a:cs typeface="Trebuchet MS" pitchFamily="34" charset="-120"/>
              </a:rPr>
              <a:t>Founding Partner  •  Trial Lawyer  •  Sherman Oaks, CA</a:t>
            </a:r>
            <a:endParaRPr lang="en-US" sz="1200" dirty="0"/>
          </a:p>
        </p:txBody>
      </p:sp>
      <p:sp>
        <p:nvSpPr>
          <p:cNvPr id="8" name="Shape 5"/>
          <p:cNvSpPr/>
          <p:nvPr/>
        </p:nvSpPr>
        <p:spPr>
          <a:xfrm>
            <a:off x="4663440" y="2286000"/>
            <a:ext cx="914400" cy="36576"/>
          </a:xfrm>
          <a:prstGeom prst="rect">
            <a:avLst/>
          </a:prstGeom>
          <a:solidFill>
            <a:srgbClr val="E07A24"/>
          </a:solidFill>
          <a:ln w="12700">
            <a:solidFill>
              <a:srgbClr val="E07A24"/>
            </a:solidFill>
            <a:prstDash val="solid"/>
          </a:ln>
        </p:spPr>
      </p:sp>
      <p:sp>
        <p:nvSpPr>
          <p:cNvPr id="9" name="Text 6"/>
          <p:cNvSpPr/>
          <p:nvPr/>
        </p:nvSpPr>
        <p:spPr>
          <a:xfrm>
            <a:off x="4663440" y="2468880"/>
            <a:ext cx="7040880" cy="1280160"/>
          </a:xfrm>
          <a:prstGeom prst="rect">
            <a:avLst/>
          </a:prstGeom>
          <a:noFill/>
          <a:ln/>
        </p:spPr>
        <p:txBody>
          <a:bodyPr wrap="square" lIns="0" tIns="0" rIns="0" bIns="0" rtlCol="0" anchor="ctr"/>
          <a:lstStyle/>
          <a:p>
            <a:pPr indent="0" marL="0">
              <a:buNone/>
            </a:pPr>
            <a:r>
              <a:rPr lang="en-US" sz="1300" dirty="0">
                <a:solidFill>
                  <a:srgbClr val="0F1822"/>
                </a:solidFill>
                <a:latin typeface="Calibri" pitchFamily="34" charset="0"/>
                <a:ea typeface="Calibri" pitchFamily="34" charset="-122"/>
                <a:cs typeface="Calibri" pitchFamily="34" charset="-120"/>
              </a:rPr>
              <a:t>Ranked among the Top 10 attorneys in Southern California on the Super Lawyers list — across all practice areas — for five consecutive years. Founder of a twelve-lawyer firm that tries catastrophic injury and wrongful death cases throughout California.</a:t>
            </a:r>
            <a:endParaRPr lang="en-US" sz="1300" dirty="0"/>
          </a:p>
        </p:txBody>
      </p:sp>
      <p:sp>
        <p:nvSpPr>
          <p:cNvPr id="10" name="Text 7"/>
          <p:cNvSpPr/>
          <p:nvPr/>
        </p:nvSpPr>
        <p:spPr>
          <a:xfrm>
            <a:off x="4663440" y="3703320"/>
            <a:ext cx="1508760" cy="658368"/>
          </a:xfrm>
          <a:prstGeom prst="rect">
            <a:avLst/>
          </a:prstGeom>
          <a:noFill/>
          <a:ln/>
        </p:spPr>
        <p:txBody>
          <a:bodyPr wrap="square" lIns="0" tIns="0" rIns="0" bIns="0" rtlCol="0" anchor="t"/>
          <a:lstStyle/>
          <a:p>
            <a:pPr indent="0" marL="0">
              <a:buNone/>
            </a:pPr>
            <a:r>
              <a:rPr lang="en-US" sz="900" b="1" spc="200" kern="0" dirty="0">
                <a:solidFill>
                  <a:srgbClr val="6B7785"/>
                </a:solidFill>
                <a:latin typeface="Trebuchet MS" pitchFamily="34" charset="0"/>
                <a:ea typeface="Trebuchet MS" pitchFamily="34" charset="-122"/>
                <a:cs typeface="Trebuchet MS" pitchFamily="34" charset="-120"/>
              </a:rPr>
              <a:t>RECORD RESULTS</a:t>
            </a:r>
            <a:endParaRPr lang="en-US" sz="900" dirty="0"/>
          </a:p>
        </p:txBody>
      </p:sp>
      <p:sp>
        <p:nvSpPr>
          <p:cNvPr id="11" name="Text 8"/>
          <p:cNvSpPr/>
          <p:nvPr/>
        </p:nvSpPr>
        <p:spPr>
          <a:xfrm>
            <a:off x="6217920" y="3703320"/>
            <a:ext cx="5486400" cy="658368"/>
          </a:xfrm>
          <a:prstGeom prst="rect">
            <a:avLst/>
          </a:prstGeom>
          <a:noFill/>
          <a:ln/>
        </p:spPr>
        <p:txBody>
          <a:bodyPr wrap="square" lIns="0" tIns="0" rIns="0" bIns="0" rtlCol="0" anchor="t"/>
          <a:lstStyle/>
          <a:p>
            <a:pPr indent="0" marL="0">
              <a:buNone/>
            </a:pPr>
            <a:r>
              <a:rPr lang="en-US" sz="1050" dirty="0">
                <a:solidFill>
                  <a:srgbClr val="0F1822"/>
                </a:solidFill>
                <a:latin typeface="Calibri" pitchFamily="34" charset="0"/>
                <a:ea typeface="Calibri" pitchFamily="34" charset="-122"/>
                <a:cs typeface="Calibri" pitchFamily="34" charset="-120"/>
              </a:rPr>
              <a:t>$104M traumatic brain injury  •  $65.75M trucking  •  $58.65M Shinedling v. Sunbeam ($46.92M net)  •  $38M wrongful death  —  plus numerous outlier settlements.</a:t>
            </a:r>
            <a:endParaRPr lang="en-US" sz="1050" dirty="0"/>
          </a:p>
        </p:txBody>
      </p:sp>
      <p:sp>
        <p:nvSpPr>
          <p:cNvPr id="12" name="Text 9"/>
          <p:cNvSpPr/>
          <p:nvPr/>
        </p:nvSpPr>
        <p:spPr>
          <a:xfrm>
            <a:off x="4663440" y="4361688"/>
            <a:ext cx="1508760" cy="658368"/>
          </a:xfrm>
          <a:prstGeom prst="rect">
            <a:avLst/>
          </a:prstGeom>
          <a:noFill/>
          <a:ln/>
        </p:spPr>
        <p:txBody>
          <a:bodyPr wrap="square" lIns="0" tIns="0" rIns="0" bIns="0" rtlCol="0" anchor="t"/>
          <a:lstStyle/>
          <a:p>
            <a:pPr indent="0" marL="0">
              <a:buNone/>
            </a:pPr>
            <a:r>
              <a:rPr lang="en-US" sz="900" b="1" spc="200" kern="0" dirty="0">
                <a:solidFill>
                  <a:srgbClr val="6B7785"/>
                </a:solidFill>
                <a:latin typeface="Trebuchet MS" pitchFamily="34" charset="0"/>
                <a:ea typeface="Trebuchet MS" pitchFamily="34" charset="-122"/>
                <a:cs typeface="Trebuchet MS" pitchFamily="34" charset="-120"/>
              </a:rPr>
              <a:t>NATIONAL HONORS</a:t>
            </a:r>
            <a:endParaRPr lang="en-US" sz="900" dirty="0"/>
          </a:p>
        </p:txBody>
      </p:sp>
      <p:sp>
        <p:nvSpPr>
          <p:cNvPr id="13" name="Text 10"/>
          <p:cNvSpPr/>
          <p:nvPr/>
        </p:nvSpPr>
        <p:spPr>
          <a:xfrm>
            <a:off x="6217920" y="4361688"/>
            <a:ext cx="5486400" cy="658368"/>
          </a:xfrm>
          <a:prstGeom prst="rect">
            <a:avLst/>
          </a:prstGeom>
          <a:noFill/>
          <a:ln/>
        </p:spPr>
        <p:txBody>
          <a:bodyPr wrap="square" lIns="0" tIns="0" rIns="0" bIns="0" rtlCol="0" anchor="t"/>
          <a:lstStyle/>
          <a:p>
            <a:pPr indent="0" marL="0">
              <a:buNone/>
            </a:pPr>
            <a:r>
              <a:rPr lang="en-US" sz="1050" dirty="0">
                <a:solidFill>
                  <a:srgbClr val="0F1822"/>
                </a:solidFill>
                <a:latin typeface="Calibri" pitchFamily="34" charset="0"/>
                <a:ea typeface="Calibri" pitchFamily="34" charset="-122"/>
                <a:cs typeface="Calibri" pitchFamily="34" charset="-120"/>
              </a:rPr>
              <a:t>Law360 Titan of the Plaintiffs Bar (one of 10 nationwide). CAALA Ted Horn Memorial Award (2018). Trial Attorney of the Year — CAALA, OC TLA, Ventura County TLA.</a:t>
            </a:r>
            <a:endParaRPr lang="en-US" sz="1050" dirty="0"/>
          </a:p>
        </p:txBody>
      </p:sp>
      <p:sp>
        <p:nvSpPr>
          <p:cNvPr id="14" name="Text 11"/>
          <p:cNvSpPr/>
          <p:nvPr/>
        </p:nvSpPr>
        <p:spPr>
          <a:xfrm>
            <a:off x="4663440" y="5020056"/>
            <a:ext cx="1508760" cy="658368"/>
          </a:xfrm>
          <a:prstGeom prst="rect">
            <a:avLst/>
          </a:prstGeom>
          <a:noFill/>
          <a:ln/>
        </p:spPr>
        <p:txBody>
          <a:bodyPr wrap="square" lIns="0" tIns="0" rIns="0" bIns="0" rtlCol="0" anchor="t"/>
          <a:lstStyle/>
          <a:p>
            <a:pPr indent="0" marL="0">
              <a:buNone/>
            </a:pPr>
            <a:r>
              <a:rPr lang="en-US" sz="900" b="1" spc="200" kern="0" dirty="0">
                <a:solidFill>
                  <a:srgbClr val="6B7785"/>
                </a:solidFill>
                <a:latin typeface="Trebuchet MS" pitchFamily="34" charset="0"/>
                <a:ea typeface="Trebuchet MS" pitchFamily="34" charset="-122"/>
                <a:cs typeface="Trebuchet MS" pitchFamily="34" charset="-120"/>
              </a:rPr>
              <a:t>APPELLATE</a:t>
            </a:r>
            <a:endParaRPr lang="en-US" sz="900" dirty="0"/>
          </a:p>
        </p:txBody>
      </p:sp>
      <p:sp>
        <p:nvSpPr>
          <p:cNvPr id="15" name="Text 12"/>
          <p:cNvSpPr/>
          <p:nvPr/>
        </p:nvSpPr>
        <p:spPr>
          <a:xfrm>
            <a:off x="6217920" y="5020056"/>
            <a:ext cx="5486400" cy="658368"/>
          </a:xfrm>
          <a:prstGeom prst="rect">
            <a:avLst/>
          </a:prstGeom>
          <a:noFill/>
          <a:ln/>
        </p:spPr>
        <p:txBody>
          <a:bodyPr wrap="square" lIns="0" tIns="0" rIns="0" bIns="0" rtlCol="0" anchor="t"/>
          <a:lstStyle/>
          <a:p>
            <a:pPr indent="0" marL="0">
              <a:buNone/>
            </a:pPr>
            <a:r>
              <a:rPr lang="en-US" sz="1050" dirty="0">
                <a:solidFill>
                  <a:srgbClr val="0F1822"/>
                </a:solidFill>
                <a:latin typeface="Calibri" pitchFamily="34" charset="0"/>
                <a:ea typeface="Calibri" pitchFamily="34" charset="-122"/>
                <a:cs typeface="Calibri" pitchFamily="34" charset="-120"/>
              </a:rPr>
              <a:t>Successfully briefed and argued before the California Supreme Court.</a:t>
            </a:r>
            <a:endParaRPr lang="en-US" sz="1050" dirty="0"/>
          </a:p>
        </p:txBody>
      </p:sp>
      <p:sp>
        <p:nvSpPr>
          <p:cNvPr id="16" name="Text 13"/>
          <p:cNvSpPr/>
          <p:nvPr/>
        </p:nvSpPr>
        <p:spPr>
          <a:xfrm>
            <a:off x="4663440" y="5678424"/>
            <a:ext cx="1508760" cy="658368"/>
          </a:xfrm>
          <a:prstGeom prst="rect">
            <a:avLst/>
          </a:prstGeom>
          <a:noFill/>
          <a:ln/>
        </p:spPr>
        <p:txBody>
          <a:bodyPr wrap="square" lIns="0" tIns="0" rIns="0" bIns="0" rtlCol="0" anchor="t"/>
          <a:lstStyle/>
          <a:p>
            <a:pPr indent="0" marL="0">
              <a:buNone/>
            </a:pPr>
            <a:r>
              <a:rPr lang="en-US" sz="900" b="1" spc="200" kern="0" dirty="0">
                <a:solidFill>
                  <a:srgbClr val="6B7785"/>
                </a:solidFill>
                <a:latin typeface="Trebuchet MS" pitchFamily="34" charset="0"/>
                <a:ea typeface="Trebuchet MS" pitchFamily="34" charset="-122"/>
                <a:cs typeface="Trebuchet MS" pitchFamily="34" charset="-120"/>
              </a:rPr>
              <a:t>TEACHING &amp; WRITING</a:t>
            </a:r>
            <a:endParaRPr lang="en-US" sz="900" dirty="0"/>
          </a:p>
        </p:txBody>
      </p:sp>
      <p:sp>
        <p:nvSpPr>
          <p:cNvPr id="17" name="Text 14"/>
          <p:cNvSpPr/>
          <p:nvPr/>
        </p:nvSpPr>
        <p:spPr>
          <a:xfrm>
            <a:off x="6217920" y="5678424"/>
            <a:ext cx="5486400" cy="658368"/>
          </a:xfrm>
          <a:prstGeom prst="rect">
            <a:avLst/>
          </a:prstGeom>
          <a:noFill/>
          <a:ln/>
        </p:spPr>
        <p:txBody>
          <a:bodyPr wrap="square" lIns="0" tIns="0" rIns="0" bIns="0" rtlCol="0" anchor="t"/>
          <a:lstStyle/>
          <a:p>
            <a:pPr indent="0" marL="0">
              <a:buNone/>
            </a:pPr>
            <a:r>
              <a:rPr lang="en-US" sz="1050" dirty="0">
                <a:solidFill>
                  <a:srgbClr val="0F1822"/>
                </a:solidFill>
                <a:latin typeface="Calibri" pitchFamily="34" charset="0"/>
                <a:ea typeface="Calibri" pitchFamily="34" charset="-122"/>
                <a:cs typeface="Calibri" pitchFamily="34" charset="-120"/>
              </a:rPr>
              <a:t>Monthly columnist — LA Daily Journal, Law360, Forbes, Entrepreneur. Mentors trial lawyers. Founded the There Is a Light Foundation (public-service scholarships at Southwestern Law School).</a:t>
            </a:r>
            <a:endParaRPr lang="en-US" sz="1050" dirty="0"/>
          </a:p>
        </p:txBody>
      </p:sp>
      <p:sp>
        <p:nvSpPr>
          <p:cNvPr id="18" name="Shape 15"/>
          <p:cNvSpPr/>
          <p:nvPr/>
        </p:nvSpPr>
        <p:spPr>
          <a:xfrm>
            <a:off x="0" y="6400800"/>
            <a:ext cx="12188952" cy="457200"/>
          </a:xfrm>
          <a:prstGeom prst="rect">
            <a:avLst/>
          </a:prstGeom>
          <a:solidFill>
            <a:srgbClr val="1A2332"/>
          </a:solidFill>
          <a:ln w="12700">
            <a:solidFill>
              <a:srgbClr val="1A2332"/>
            </a:solidFill>
            <a:prstDash val="solid"/>
          </a:ln>
        </p:spPr>
      </p:sp>
      <p:sp>
        <p:nvSpPr>
          <p:cNvPr id="19" name="Text 16"/>
          <p:cNvSpPr/>
          <p:nvPr/>
        </p:nvSpPr>
        <p:spPr>
          <a:xfrm>
            <a:off x="548640" y="6446520"/>
            <a:ext cx="5486400" cy="201168"/>
          </a:xfrm>
          <a:prstGeom prst="rect">
            <a:avLst/>
          </a:prstGeom>
          <a:noFill/>
          <a:ln/>
        </p:spPr>
        <p:txBody>
          <a:bodyPr wrap="square" lIns="0" tIns="0" rIns="0" bIns="0" rtlCol="0" anchor="ctr"/>
          <a:lstStyle/>
          <a:p>
            <a:pPr indent="0" marL="0">
              <a:buNone/>
            </a:pPr>
            <a:r>
              <a:rPr lang="en-US" sz="1000" b="1" spc="300" kern="0" dirty="0">
                <a:solidFill>
                  <a:srgbClr val="FFFFFF"/>
                </a:solidFill>
                <a:latin typeface="Trebuchet MS" pitchFamily="34" charset="0"/>
                <a:ea typeface="Trebuchet MS" pitchFamily="34" charset="-122"/>
                <a:cs typeface="Trebuchet MS" pitchFamily="34" charset="-120"/>
              </a:rPr>
              <a:t>THE HOMAMPOUR LAW FIRM, PC</a:t>
            </a:r>
            <a:endParaRPr lang="en-US" sz="1000" dirty="0"/>
          </a:p>
        </p:txBody>
      </p:sp>
      <p:sp>
        <p:nvSpPr>
          <p:cNvPr id="20" name="Text 17"/>
          <p:cNvSpPr/>
          <p:nvPr/>
        </p:nvSpPr>
        <p:spPr>
          <a:xfrm>
            <a:off x="548640" y="6647688"/>
            <a:ext cx="10972800" cy="182880"/>
          </a:xfrm>
          <a:prstGeom prst="rect">
            <a:avLst/>
          </a:prstGeom>
          <a:noFill/>
          <a:ln/>
        </p:spPr>
        <p:txBody>
          <a:bodyPr wrap="square" lIns="0" tIns="0" rIns="0" bIns="0" rtlCol="0" anchor="ctr"/>
          <a:lstStyle/>
          <a:p>
            <a:pPr indent="0" marL="0">
              <a:buNone/>
            </a:pPr>
            <a:r>
              <a:rPr lang="en-US" sz="900" dirty="0">
                <a:solidFill>
                  <a:srgbClr val="B9C2CF"/>
                </a:solidFill>
                <a:latin typeface="Calibri" pitchFamily="34" charset="0"/>
                <a:ea typeface="Calibri" pitchFamily="34" charset="-122"/>
                <a:cs typeface="Calibri" pitchFamily="34" charset="-120"/>
              </a:rPr>
              <a:t>15303 Ventura Blvd, Suite 1450, Sherman Oaks, CA 91436  •  (323) 252-7921  •  homampour.com</a:t>
            </a:r>
            <a:endParaRPr lang="en-US" sz="900" dirty="0"/>
          </a:p>
        </p:txBody>
      </p:sp>
      <p:sp>
        <p:nvSpPr>
          <p:cNvPr id="21" name="Text 18"/>
          <p:cNvSpPr/>
          <p:nvPr/>
        </p:nvSpPr>
        <p:spPr>
          <a:xfrm>
            <a:off x="10972800" y="6446520"/>
            <a:ext cx="1097280" cy="201168"/>
          </a:xfrm>
          <a:prstGeom prst="rect">
            <a:avLst/>
          </a:prstGeom>
          <a:noFill/>
          <a:ln/>
        </p:spPr>
        <p:txBody>
          <a:bodyPr wrap="square" lIns="0" tIns="0" rIns="0" bIns="0" rtlCol="0" anchor="ctr"/>
          <a:lstStyle/>
          <a:p>
            <a:pPr algn="r" indent="0" marL="0">
              <a:buNone/>
            </a:pPr>
            <a:r>
              <a:rPr lang="en-US" sz="900" dirty="0">
                <a:solidFill>
                  <a:srgbClr val="B9C2CF"/>
                </a:solidFill>
                <a:latin typeface="Calibri" pitchFamily="34" charset="0"/>
                <a:ea typeface="Calibri" pitchFamily="34" charset="-122"/>
                <a:cs typeface="Calibri" pitchFamily="34" charset="-120"/>
              </a:rPr>
              <a:t>23 / 25</a:t>
            </a:r>
            <a:endParaRPr lang="en-US" sz="9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bg>
      <p:bgPr>
        <a:solidFill>
          <a:srgbClr val="F4F1EC"/>
        </a:solidFill>
      </p:bgPr>
    </p:bg>
    <p:spTree>
      <p:nvGrpSpPr>
        <p:cNvPr id="1" name=""/>
        <p:cNvGrpSpPr/>
        <p:nvPr/>
      </p:nvGrpSpPr>
      <p:grpSpPr>
        <a:xfrm>
          <a:off x="0" y="0"/>
          <a:ext cx="0" cy="0"/>
          <a:chOff x="0" y="0"/>
          <a:chExt cx="0" cy="0"/>
        </a:xfrm>
      </p:grpSpPr>
      <p:sp>
        <p:nvSpPr>
          <p:cNvPr id="2" name="Shape 0"/>
          <p:cNvSpPr/>
          <p:nvPr/>
        </p:nvSpPr>
        <p:spPr>
          <a:xfrm>
            <a:off x="0" y="0"/>
            <a:ext cx="12188952" cy="164592"/>
          </a:xfrm>
          <a:prstGeom prst="rect">
            <a:avLst/>
          </a:prstGeom>
          <a:solidFill>
            <a:srgbClr val="E07A24"/>
          </a:solidFill>
          <a:ln w="12700">
            <a:solidFill>
              <a:srgbClr val="E07A24"/>
            </a:solidFill>
            <a:prstDash val="solid"/>
          </a:ln>
        </p:spPr>
      </p:sp>
      <p:sp>
        <p:nvSpPr>
          <p:cNvPr id="3" name="Text 1"/>
          <p:cNvSpPr/>
          <p:nvPr/>
        </p:nvSpPr>
        <p:spPr>
          <a:xfrm>
            <a:off x="548640" y="292608"/>
            <a:ext cx="11064240" cy="274320"/>
          </a:xfrm>
          <a:prstGeom prst="rect">
            <a:avLst/>
          </a:prstGeom>
          <a:noFill/>
          <a:ln/>
        </p:spPr>
        <p:txBody>
          <a:bodyPr wrap="square" lIns="0" tIns="0" rIns="0" bIns="0" rtlCol="0" anchor="ctr"/>
          <a:lstStyle/>
          <a:p>
            <a:pPr indent="0" marL="0">
              <a:buNone/>
            </a:pPr>
            <a:r>
              <a:rPr lang="en-US" sz="1100" b="1" spc="400" kern="0" dirty="0">
                <a:solidFill>
                  <a:srgbClr val="E07A24"/>
                </a:solidFill>
                <a:latin typeface="Trebuchet MS" pitchFamily="34" charset="0"/>
                <a:ea typeface="Trebuchet MS" pitchFamily="34" charset="-122"/>
                <a:cs typeface="Trebuchet MS" pitchFamily="34" charset="-120"/>
              </a:rPr>
              <a:t>REFERRAL MECHANICS</a:t>
            </a:r>
            <a:endParaRPr lang="en-US" sz="1100" dirty="0"/>
          </a:p>
        </p:txBody>
      </p:sp>
      <p:sp>
        <p:nvSpPr>
          <p:cNvPr id="4" name="Text 2"/>
          <p:cNvSpPr/>
          <p:nvPr/>
        </p:nvSpPr>
        <p:spPr>
          <a:xfrm>
            <a:off x="548640" y="566928"/>
            <a:ext cx="11064240" cy="731520"/>
          </a:xfrm>
          <a:prstGeom prst="rect">
            <a:avLst/>
          </a:prstGeom>
          <a:noFill/>
          <a:ln/>
        </p:spPr>
        <p:txBody>
          <a:bodyPr wrap="square" lIns="0" tIns="0" rIns="0" bIns="0" rtlCol="0" anchor="t">
            <a:normAutofit/>
          </a:bodyPr>
          <a:lstStyle/>
          <a:p>
            <a:pPr indent="0" marL="0">
              <a:buNone/>
            </a:pPr>
            <a:r>
              <a:rPr lang="en-US" sz="2600" b="1" dirty="0">
                <a:solidFill>
                  <a:srgbClr val="0F1822"/>
                </a:solidFill>
                <a:latin typeface="Trebuchet MS" pitchFamily="34" charset="0"/>
                <a:ea typeface="Trebuchet MS" pitchFamily="34" charset="-122"/>
                <a:cs typeface="Trebuchet MS" pitchFamily="34" charset="-120"/>
              </a:rPr>
              <a:t>How a referral or co-counsel arrangement works.</a:t>
            </a:r>
            <a:endParaRPr lang="en-US" sz="2600" dirty="0"/>
          </a:p>
        </p:txBody>
      </p:sp>
      <p:sp>
        <p:nvSpPr>
          <p:cNvPr id="5" name="Shape 3"/>
          <p:cNvSpPr/>
          <p:nvPr/>
        </p:nvSpPr>
        <p:spPr>
          <a:xfrm>
            <a:off x="548640" y="1691640"/>
            <a:ext cx="5541264" cy="2194560"/>
          </a:xfrm>
          <a:prstGeom prst="roundRect">
            <a:avLst>
              <a:gd name="adj" fmla="val 2500"/>
            </a:avLst>
          </a:prstGeom>
          <a:solidFill>
            <a:srgbClr val="FFFFFF"/>
          </a:solidFill>
          <a:ln w="12700">
            <a:solidFill>
              <a:srgbClr val="D6D1C7"/>
            </a:solidFill>
            <a:prstDash val="solid"/>
          </a:ln>
        </p:spPr>
      </p:sp>
      <p:sp>
        <p:nvSpPr>
          <p:cNvPr id="6" name="Text 4"/>
          <p:cNvSpPr/>
          <p:nvPr/>
        </p:nvSpPr>
        <p:spPr>
          <a:xfrm>
            <a:off x="822960" y="1874520"/>
            <a:ext cx="914400" cy="457200"/>
          </a:xfrm>
          <a:prstGeom prst="rect">
            <a:avLst/>
          </a:prstGeom>
          <a:noFill/>
          <a:ln/>
        </p:spPr>
        <p:txBody>
          <a:bodyPr wrap="square" lIns="0" tIns="0" rIns="0" bIns="0" rtlCol="0" anchor="ctr"/>
          <a:lstStyle/>
          <a:p>
            <a:pPr indent="0" marL="0">
              <a:buNone/>
            </a:pPr>
            <a:r>
              <a:rPr lang="en-US" sz="2800" b="1" dirty="0">
                <a:solidFill>
                  <a:srgbClr val="E07A24"/>
                </a:solidFill>
                <a:latin typeface="Trebuchet MS" pitchFamily="34" charset="0"/>
                <a:ea typeface="Trebuchet MS" pitchFamily="34" charset="-122"/>
                <a:cs typeface="Trebuchet MS" pitchFamily="34" charset="-120"/>
              </a:rPr>
              <a:t>01</a:t>
            </a:r>
            <a:endParaRPr lang="en-US" sz="2800" dirty="0"/>
          </a:p>
        </p:txBody>
      </p:sp>
      <p:sp>
        <p:nvSpPr>
          <p:cNvPr id="7" name="Text 5"/>
          <p:cNvSpPr/>
          <p:nvPr/>
        </p:nvSpPr>
        <p:spPr>
          <a:xfrm>
            <a:off x="822960" y="2468880"/>
            <a:ext cx="4992624" cy="365760"/>
          </a:xfrm>
          <a:prstGeom prst="rect">
            <a:avLst/>
          </a:prstGeom>
          <a:noFill/>
          <a:ln/>
        </p:spPr>
        <p:txBody>
          <a:bodyPr wrap="square" lIns="0" tIns="0" rIns="0" bIns="0" rtlCol="0" anchor="ctr"/>
          <a:lstStyle/>
          <a:p>
            <a:pPr indent="0" marL="0">
              <a:buNone/>
            </a:pPr>
            <a:r>
              <a:rPr lang="en-US" sz="1400" b="1" spc="200" kern="0" dirty="0">
                <a:solidFill>
                  <a:srgbClr val="0F1822"/>
                </a:solidFill>
                <a:latin typeface="Trebuchet MS" pitchFamily="34" charset="0"/>
                <a:ea typeface="Trebuchet MS" pitchFamily="34" charset="-122"/>
                <a:cs typeface="Trebuchet MS" pitchFamily="34" charset="-120"/>
              </a:rPr>
              <a:t>CALL OR EMAIL</a:t>
            </a:r>
            <a:endParaRPr lang="en-US" sz="1400" dirty="0"/>
          </a:p>
        </p:txBody>
      </p:sp>
      <p:sp>
        <p:nvSpPr>
          <p:cNvPr id="8" name="Text 6"/>
          <p:cNvSpPr/>
          <p:nvPr/>
        </p:nvSpPr>
        <p:spPr>
          <a:xfrm>
            <a:off x="822960" y="2880360"/>
            <a:ext cx="4992624" cy="914400"/>
          </a:xfrm>
          <a:prstGeom prst="rect">
            <a:avLst/>
          </a:prstGeom>
          <a:noFill/>
          <a:ln/>
        </p:spPr>
        <p:txBody>
          <a:bodyPr wrap="square" lIns="0" tIns="0" rIns="0" bIns="0" rtlCol="0" anchor="ctr"/>
          <a:lstStyle/>
          <a:p>
            <a:pPr indent="0" marL="0">
              <a:buNone/>
            </a:pPr>
            <a:r>
              <a:rPr lang="en-US" sz="1200" dirty="0">
                <a:solidFill>
                  <a:srgbClr val="0F1822"/>
                </a:solidFill>
                <a:latin typeface="Calibri" pitchFamily="34" charset="0"/>
                <a:ea typeface="Calibri" pitchFamily="34" charset="-122"/>
                <a:cs typeface="Calibri" pitchFamily="34" charset="-120"/>
              </a:rPr>
              <a:t>A 15-minute call is enough to determine fit. Arash personally takes the call. We sign a confidentiality agreement before facts are shared if you prefer.</a:t>
            </a:r>
            <a:endParaRPr lang="en-US" sz="1200" dirty="0"/>
          </a:p>
        </p:txBody>
      </p:sp>
      <p:sp>
        <p:nvSpPr>
          <p:cNvPr id="9" name="Shape 7"/>
          <p:cNvSpPr/>
          <p:nvPr/>
        </p:nvSpPr>
        <p:spPr>
          <a:xfrm>
            <a:off x="6272784" y="1691640"/>
            <a:ext cx="5541264" cy="2194560"/>
          </a:xfrm>
          <a:prstGeom prst="roundRect">
            <a:avLst>
              <a:gd name="adj" fmla="val 2500"/>
            </a:avLst>
          </a:prstGeom>
          <a:solidFill>
            <a:srgbClr val="FFFFFF"/>
          </a:solidFill>
          <a:ln w="12700">
            <a:solidFill>
              <a:srgbClr val="D6D1C7"/>
            </a:solidFill>
            <a:prstDash val="solid"/>
          </a:ln>
        </p:spPr>
      </p:sp>
      <p:sp>
        <p:nvSpPr>
          <p:cNvPr id="10" name="Text 8"/>
          <p:cNvSpPr/>
          <p:nvPr/>
        </p:nvSpPr>
        <p:spPr>
          <a:xfrm>
            <a:off x="6547104" y="1874520"/>
            <a:ext cx="914400" cy="457200"/>
          </a:xfrm>
          <a:prstGeom prst="rect">
            <a:avLst/>
          </a:prstGeom>
          <a:noFill/>
          <a:ln/>
        </p:spPr>
        <p:txBody>
          <a:bodyPr wrap="square" lIns="0" tIns="0" rIns="0" bIns="0" rtlCol="0" anchor="ctr"/>
          <a:lstStyle/>
          <a:p>
            <a:pPr indent="0" marL="0">
              <a:buNone/>
            </a:pPr>
            <a:r>
              <a:rPr lang="en-US" sz="2800" b="1" dirty="0">
                <a:solidFill>
                  <a:srgbClr val="E07A24"/>
                </a:solidFill>
                <a:latin typeface="Trebuchet MS" pitchFamily="34" charset="0"/>
                <a:ea typeface="Trebuchet MS" pitchFamily="34" charset="-122"/>
                <a:cs typeface="Trebuchet MS" pitchFamily="34" charset="-120"/>
              </a:rPr>
              <a:t>02</a:t>
            </a:r>
            <a:endParaRPr lang="en-US" sz="2800" dirty="0"/>
          </a:p>
        </p:txBody>
      </p:sp>
      <p:sp>
        <p:nvSpPr>
          <p:cNvPr id="11" name="Text 9"/>
          <p:cNvSpPr/>
          <p:nvPr/>
        </p:nvSpPr>
        <p:spPr>
          <a:xfrm>
            <a:off x="6547104" y="2468880"/>
            <a:ext cx="4992624" cy="365760"/>
          </a:xfrm>
          <a:prstGeom prst="rect">
            <a:avLst/>
          </a:prstGeom>
          <a:noFill/>
          <a:ln/>
        </p:spPr>
        <p:txBody>
          <a:bodyPr wrap="square" lIns="0" tIns="0" rIns="0" bIns="0" rtlCol="0" anchor="ctr"/>
          <a:lstStyle/>
          <a:p>
            <a:pPr indent="0" marL="0">
              <a:buNone/>
            </a:pPr>
            <a:r>
              <a:rPr lang="en-US" sz="1400" b="1" spc="200" kern="0" dirty="0">
                <a:solidFill>
                  <a:srgbClr val="0F1822"/>
                </a:solidFill>
                <a:latin typeface="Trebuchet MS" pitchFamily="34" charset="0"/>
                <a:ea typeface="Trebuchet MS" pitchFamily="34" charset="-122"/>
                <a:cs typeface="Trebuchet MS" pitchFamily="34" charset="-120"/>
              </a:rPr>
              <a:t>WRITTEN AGREEMENT — CRPC 1.5.1</a:t>
            </a:r>
            <a:endParaRPr lang="en-US" sz="1400" dirty="0"/>
          </a:p>
        </p:txBody>
      </p:sp>
      <p:sp>
        <p:nvSpPr>
          <p:cNvPr id="12" name="Text 10"/>
          <p:cNvSpPr/>
          <p:nvPr/>
        </p:nvSpPr>
        <p:spPr>
          <a:xfrm>
            <a:off x="6547104" y="2880360"/>
            <a:ext cx="4992624" cy="914400"/>
          </a:xfrm>
          <a:prstGeom prst="rect">
            <a:avLst/>
          </a:prstGeom>
          <a:noFill/>
          <a:ln/>
        </p:spPr>
        <p:txBody>
          <a:bodyPr wrap="square" lIns="0" tIns="0" rIns="0" bIns="0" rtlCol="0" anchor="ctr"/>
          <a:lstStyle/>
          <a:p>
            <a:pPr indent="0" marL="0">
              <a:buNone/>
            </a:pPr>
            <a:r>
              <a:rPr lang="en-US" sz="1200" dirty="0">
                <a:solidFill>
                  <a:srgbClr val="0F1822"/>
                </a:solidFill>
                <a:latin typeface="Calibri" pitchFamily="34" charset="0"/>
                <a:ea typeface="Calibri" pitchFamily="34" charset="-122"/>
                <a:cs typeface="Calibri" pitchFamily="34" charset="-120"/>
              </a:rPr>
              <a:t>A short written referral or co-counsel agreement signed by all attorneys and the client. We do not begin work until the paper is right.</a:t>
            </a:r>
            <a:endParaRPr lang="en-US" sz="1200" dirty="0"/>
          </a:p>
        </p:txBody>
      </p:sp>
      <p:sp>
        <p:nvSpPr>
          <p:cNvPr id="13" name="Shape 11"/>
          <p:cNvSpPr/>
          <p:nvPr/>
        </p:nvSpPr>
        <p:spPr>
          <a:xfrm>
            <a:off x="548640" y="4069080"/>
            <a:ext cx="5541264" cy="2194560"/>
          </a:xfrm>
          <a:prstGeom prst="roundRect">
            <a:avLst>
              <a:gd name="adj" fmla="val 2500"/>
            </a:avLst>
          </a:prstGeom>
          <a:solidFill>
            <a:srgbClr val="FFFFFF"/>
          </a:solidFill>
          <a:ln w="12700">
            <a:solidFill>
              <a:srgbClr val="D6D1C7"/>
            </a:solidFill>
            <a:prstDash val="solid"/>
          </a:ln>
        </p:spPr>
      </p:sp>
      <p:sp>
        <p:nvSpPr>
          <p:cNvPr id="14" name="Text 12"/>
          <p:cNvSpPr/>
          <p:nvPr/>
        </p:nvSpPr>
        <p:spPr>
          <a:xfrm>
            <a:off x="822960" y="4251960"/>
            <a:ext cx="914400" cy="457200"/>
          </a:xfrm>
          <a:prstGeom prst="rect">
            <a:avLst/>
          </a:prstGeom>
          <a:noFill/>
          <a:ln/>
        </p:spPr>
        <p:txBody>
          <a:bodyPr wrap="square" lIns="0" tIns="0" rIns="0" bIns="0" rtlCol="0" anchor="ctr"/>
          <a:lstStyle/>
          <a:p>
            <a:pPr indent="0" marL="0">
              <a:buNone/>
            </a:pPr>
            <a:r>
              <a:rPr lang="en-US" sz="2800" b="1" dirty="0">
                <a:solidFill>
                  <a:srgbClr val="E07A24"/>
                </a:solidFill>
                <a:latin typeface="Trebuchet MS" pitchFamily="34" charset="0"/>
                <a:ea typeface="Trebuchet MS" pitchFamily="34" charset="-122"/>
                <a:cs typeface="Trebuchet MS" pitchFamily="34" charset="-120"/>
              </a:rPr>
              <a:t>03</a:t>
            </a:r>
            <a:endParaRPr lang="en-US" sz="2800" dirty="0"/>
          </a:p>
        </p:txBody>
      </p:sp>
      <p:sp>
        <p:nvSpPr>
          <p:cNvPr id="15" name="Text 13"/>
          <p:cNvSpPr/>
          <p:nvPr/>
        </p:nvSpPr>
        <p:spPr>
          <a:xfrm>
            <a:off x="822960" y="4846320"/>
            <a:ext cx="4992624" cy="365760"/>
          </a:xfrm>
          <a:prstGeom prst="rect">
            <a:avLst/>
          </a:prstGeom>
          <a:noFill/>
          <a:ln/>
        </p:spPr>
        <p:txBody>
          <a:bodyPr wrap="square" lIns="0" tIns="0" rIns="0" bIns="0" rtlCol="0" anchor="ctr"/>
          <a:lstStyle/>
          <a:p>
            <a:pPr indent="0" marL="0">
              <a:buNone/>
            </a:pPr>
            <a:r>
              <a:rPr lang="en-US" sz="1400" b="1" spc="200" kern="0" dirty="0">
                <a:solidFill>
                  <a:srgbClr val="0F1822"/>
                </a:solidFill>
                <a:latin typeface="Trebuchet MS" pitchFamily="34" charset="0"/>
                <a:ea typeface="Trebuchet MS" pitchFamily="34" charset="-122"/>
                <a:cs typeface="Trebuchet MS" pitchFamily="34" charset="-120"/>
              </a:rPr>
              <a:t>WE CARRY THE COSTS</a:t>
            </a:r>
            <a:endParaRPr lang="en-US" sz="1400" dirty="0"/>
          </a:p>
        </p:txBody>
      </p:sp>
      <p:sp>
        <p:nvSpPr>
          <p:cNvPr id="16" name="Text 14"/>
          <p:cNvSpPr/>
          <p:nvPr/>
        </p:nvSpPr>
        <p:spPr>
          <a:xfrm>
            <a:off x="822960" y="5257800"/>
            <a:ext cx="4992624" cy="914400"/>
          </a:xfrm>
          <a:prstGeom prst="rect">
            <a:avLst/>
          </a:prstGeom>
          <a:noFill/>
          <a:ln/>
        </p:spPr>
        <p:txBody>
          <a:bodyPr wrap="square" lIns="0" tIns="0" rIns="0" bIns="0" rtlCol="0" anchor="ctr"/>
          <a:lstStyle/>
          <a:p>
            <a:pPr indent="0" marL="0">
              <a:buNone/>
            </a:pPr>
            <a:r>
              <a:rPr lang="en-US" sz="1200" dirty="0">
                <a:solidFill>
                  <a:srgbClr val="0F1822"/>
                </a:solidFill>
                <a:latin typeface="Calibri" pitchFamily="34" charset="0"/>
                <a:ea typeface="Calibri" pitchFamily="34" charset="-122"/>
                <a:cs typeface="Calibri" pitchFamily="34" charset="-120"/>
              </a:rPr>
              <a:t>Experts, demonstratives, deposition transcripts, trial tech — all advanced by the firm. The client owes nothing out of pocket.</a:t>
            </a:r>
            <a:endParaRPr lang="en-US" sz="1200" dirty="0"/>
          </a:p>
        </p:txBody>
      </p:sp>
      <p:sp>
        <p:nvSpPr>
          <p:cNvPr id="17" name="Shape 15"/>
          <p:cNvSpPr/>
          <p:nvPr/>
        </p:nvSpPr>
        <p:spPr>
          <a:xfrm>
            <a:off x="6272784" y="4069080"/>
            <a:ext cx="5541264" cy="2194560"/>
          </a:xfrm>
          <a:prstGeom prst="roundRect">
            <a:avLst>
              <a:gd name="adj" fmla="val 2500"/>
            </a:avLst>
          </a:prstGeom>
          <a:solidFill>
            <a:srgbClr val="FFFFFF"/>
          </a:solidFill>
          <a:ln w="12700">
            <a:solidFill>
              <a:srgbClr val="D6D1C7"/>
            </a:solidFill>
            <a:prstDash val="solid"/>
          </a:ln>
        </p:spPr>
      </p:sp>
      <p:sp>
        <p:nvSpPr>
          <p:cNvPr id="18" name="Text 16"/>
          <p:cNvSpPr/>
          <p:nvPr/>
        </p:nvSpPr>
        <p:spPr>
          <a:xfrm>
            <a:off x="6547104" y="4251960"/>
            <a:ext cx="914400" cy="457200"/>
          </a:xfrm>
          <a:prstGeom prst="rect">
            <a:avLst/>
          </a:prstGeom>
          <a:noFill/>
          <a:ln/>
        </p:spPr>
        <p:txBody>
          <a:bodyPr wrap="square" lIns="0" tIns="0" rIns="0" bIns="0" rtlCol="0" anchor="ctr"/>
          <a:lstStyle/>
          <a:p>
            <a:pPr indent="0" marL="0">
              <a:buNone/>
            </a:pPr>
            <a:r>
              <a:rPr lang="en-US" sz="2800" b="1" dirty="0">
                <a:solidFill>
                  <a:srgbClr val="E07A24"/>
                </a:solidFill>
                <a:latin typeface="Trebuchet MS" pitchFamily="34" charset="0"/>
                <a:ea typeface="Trebuchet MS" pitchFamily="34" charset="-122"/>
                <a:cs typeface="Trebuchet MS" pitchFamily="34" charset="-120"/>
              </a:rPr>
              <a:t>04</a:t>
            </a:r>
            <a:endParaRPr lang="en-US" sz="2800" dirty="0"/>
          </a:p>
        </p:txBody>
      </p:sp>
      <p:sp>
        <p:nvSpPr>
          <p:cNvPr id="19" name="Text 17"/>
          <p:cNvSpPr/>
          <p:nvPr/>
        </p:nvSpPr>
        <p:spPr>
          <a:xfrm>
            <a:off x="6547104" y="4846320"/>
            <a:ext cx="4992624" cy="365760"/>
          </a:xfrm>
          <a:prstGeom prst="rect">
            <a:avLst/>
          </a:prstGeom>
          <a:noFill/>
          <a:ln/>
        </p:spPr>
        <p:txBody>
          <a:bodyPr wrap="square" lIns="0" tIns="0" rIns="0" bIns="0" rtlCol="0" anchor="ctr"/>
          <a:lstStyle/>
          <a:p>
            <a:pPr indent="0" marL="0">
              <a:buNone/>
            </a:pPr>
            <a:r>
              <a:rPr lang="en-US" sz="1400" b="1" spc="200" kern="0" dirty="0">
                <a:solidFill>
                  <a:srgbClr val="0F1822"/>
                </a:solidFill>
                <a:latin typeface="Trebuchet MS" pitchFamily="34" charset="0"/>
                <a:ea typeface="Trebuchet MS" pitchFamily="34" charset="-122"/>
                <a:cs typeface="Trebuchet MS" pitchFamily="34" charset="-120"/>
              </a:rPr>
              <a:t>YOUR ROLE — YOUR CHOICE</a:t>
            </a:r>
            <a:endParaRPr lang="en-US" sz="1400" dirty="0"/>
          </a:p>
        </p:txBody>
      </p:sp>
      <p:sp>
        <p:nvSpPr>
          <p:cNvPr id="20" name="Text 18"/>
          <p:cNvSpPr/>
          <p:nvPr/>
        </p:nvSpPr>
        <p:spPr>
          <a:xfrm>
            <a:off x="6547104" y="5257800"/>
            <a:ext cx="4992624" cy="914400"/>
          </a:xfrm>
          <a:prstGeom prst="rect">
            <a:avLst/>
          </a:prstGeom>
          <a:noFill/>
          <a:ln/>
        </p:spPr>
        <p:txBody>
          <a:bodyPr wrap="square" lIns="0" tIns="0" rIns="0" bIns="0" rtlCol="0" anchor="ctr"/>
          <a:lstStyle/>
          <a:p>
            <a:pPr indent="0" marL="0">
              <a:buNone/>
            </a:pPr>
            <a:r>
              <a:rPr lang="en-US" sz="1200" dirty="0">
                <a:solidFill>
                  <a:srgbClr val="0F1822"/>
                </a:solidFill>
                <a:latin typeface="Calibri" pitchFamily="34" charset="0"/>
                <a:ea typeface="Calibri" pitchFamily="34" charset="-122"/>
                <a:cs typeface="Calibri" pitchFamily="34" charset="-120"/>
              </a:rPr>
              <a:t>Pure referral with a fee at resolution, or active co-counsel through trial. We honor whichever arrangement works for your practice and your client.</a:t>
            </a:r>
            <a:endParaRPr lang="en-US" sz="1200" dirty="0"/>
          </a:p>
        </p:txBody>
      </p:sp>
      <p:sp>
        <p:nvSpPr>
          <p:cNvPr id="21" name="Shape 19"/>
          <p:cNvSpPr/>
          <p:nvPr/>
        </p:nvSpPr>
        <p:spPr>
          <a:xfrm>
            <a:off x="0" y="6400800"/>
            <a:ext cx="12188952" cy="457200"/>
          </a:xfrm>
          <a:prstGeom prst="rect">
            <a:avLst/>
          </a:prstGeom>
          <a:solidFill>
            <a:srgbClr val="1A2332"/>
          </a:solidFill>
          <a:ln w="12700">
            <a:solidFill>
              <a:srgbClr val="1A2332"/>
            </a:solidFill>
            <a:prstDash val="solid"/>
          </a:ln>
        </p:spPr>
      </p:sp>
      <p:sp>
        <p:nvSpPr>
          <p:cNvPr id="22" name="Text 20"/>
          <p:cNvSpPr/>
          <p:nvPr/>
        </p:nvSpPr>
        <p:spPr>
          <a:xfrm>
            <a:off x="548640" y="6446520"/>
            <a:ext cx="5486400" cy="201168"/>
          </a:xfrm>
          <a:prstGeom prst="rect">
            <a:avLst/>
          </a:prstGeom>
          <a:noFill/>
          <a:ln/>
        </p:spPr>
        <p:txBody>
          <a:bodyPr wrap="square" lIns="0" tIns="0" rIns="0" bIns="0" rtlCol="0" anchor="ctr"/>
          <a:lstStyle/>
          <a:p>
            <a:pPr indent="0" marL="0">
              <a:buNone/>
            </a:pPr>
            <a:r>
              <a:rPr lang="en-US" sz="1000" b="1" spc="300" kern="0" dirty="0">
                <a:solidFill>
                  <a:srgbClr val="FFFFFF"/>
                </a:solidFill>
                <a:latin typeface="Trebuchet MS" pitchFamily="34" charset="0"/>
                <a:ea typeface="Trebuchet MS" pitchFamily="34" charset="-122"/>
                <a:cs typeface="Trebuchet MS" pitchFamily="34" charset="-120"/>
              </a:rPr>
              <a:t>THE HOMAMPOUR LAW FIRM, PC</a:t>
            </a:r>
            <a:endParaRPr lang="en-US" sz="1000" dirty="0"/>
          </a:p>
        </p:txBody>
      </p:sp>
      <p:sp>
        <p:nvSpPr>
          <p:cNvPr id="23" name="Text 21"/>
          <p:cNvSpPr/>
          <p:nvPr/>
        </p:nvSpPr>
        <p:spPr>
          <a:xfrm>
            <a:off x="548640" y="6647688"/>
            <a:ext cx="10972800" cy="182880"/>
          </a:xfrm>
          <a:prstGeom prst="rect">
            <a:avLst/>
          </a:prstGeom>
          <a:noFill/>
          <a:ln/>
        </p:spPr>
        <p:txBody>
          <a:bodyPr wrap="square" lIns="0" tIns="0" rIns="0" bIns="0" rtlCol="0" anchor="ctr"/>
          <a:lstStyle/>
          <a:p>
            <a:pPr indent="0" marL="0">
              <a:buNone/>
            </a:pPr>
            <a:r>
              <a:rPr lang="en-US" sz="900" dirty="0">
                <a:solidFill>
                  <a:srgbClr val="B9C2CF"/>
                </a:solidFill>
                <a:latin typeface="Calibri" pitchFamily="34" charset="0"/>
                <a:ea typeface="Calibri" pitchFamily="34" charset="-122"/>
                <a:cs typeface="Calibri" pitchFamily="34" charset="-120"/>
              </a:rPr>
              <a:t>15303 Ventura Blvd, Suite 1450, Sherman Oaks, CA 91436  •  (323) 252-7921  •  homampour.com</a:t>
            </a:r>
            <a:endParaRPr lang="en-US" sz="900" dirty="0"/>
          </a:p>
        </p:txBody>
      </p:sp>
      <p:sp>
        <p:nvSpPr>
          <p:cNvPr id="24" name="Text 22"/>
          <p:cNvSpPr/>
          <p:nvPr/>
        </p:nvSpPr>
        <p:spPr>
          <a:xfrm>
            <a:off x="10972800" y="6446520"/>
            <a:ext cx="1097280" cy="201168"/>
          </a:xfrm>
          <a:prstGeom prst="rect">
            <a:avLst/>
          </a:prstGeom>
          <a:noFill/>
          <a:ln/>
        </p:spPr>
        <p:txBody>
          <a:bodyPr wrap="square" lIns="0" tIns="0" rIns="0" bIns="0" rtlCol="0" anchor="ctr"/>
          <a:lstStyle/>
          <a:p>
            <a:pPr algn="r" indent="0" marL="0">
              <a:buNone/>
            </a:pPr>
            <a:r>
              <a:rPr lang="en-US" sz="900" dirty="0">
                <a:solidFill>
                  <a:srgbClr val="B9C2CF"/>
                </a:solidFill>
                <a:latin typeface="Calibri" pitchFamily="34" charset="0"/>
                <a:ea typeface="Calibri" pitchFamily="34" charset="-122"/>
                <a:cs typeface="Calibri" pitchFamily="34" charset="-120"/>
              </a:rPr>
              <a:t>24 / 25</a:t>
            </a:r>
            <a:endParaRPr lang="en-US" sz="9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bg>
      <p:bgPr>
        <a:solidFill>
          <a:srgbClr val="1A2332"/>
        </a:solidFill>
      </p:bgPr>
    </p:bg>
    <p:spTree>
      <p:nvGrpSpPr>
        <p:cNvPr id="1" name=""/>
        <p:cNvGrpSpPr/>
        <p:nvPr/>
      </p:nvGrpSpPr>
      <p:grpSpPr>
        <a:xfrm>
          <a:off x="0" y="0"/>
          <a:ext cx="0" cy="0"/>
          <a:chOff x="0" y="0"/>
          <a:chExt cx="0" cy="0"/>
        </a:xfrm>
      </p:grpSpPr>
      <p:sp>
        <p:nvSpPr>
          <p:cNvPr id="2" name="Shape 0"/>
          <p:cNvSpPr/>
          <p:nvPr/>
        </p:nvSpPr>
        <p:spPr>
          <a:xfrm>
            <a:off x="0" y="0"/>
            <a:ext cx="12188952" cy="228600"/>
          </a:xfrm>
          <a:prstGeom prst="rect">
            <a:avLst/>
          </a:prstGeom>
          <a:solidFill>
            <a:srgbClr val="E07A24"/>
          </a:solidFill>
          <a:ln w="12700">
            <a:solidFill>
              <a:srgbClr val="E07A24"/>
            </a:solidFill>
            <a:prstDash val="solid"/>
          </a:ln>
        </p:spPr>
      </p:sp>
      <p:sp>
        <p:nvSpPr>
          <p:cNvPr id="3" name="Text 1"/>
          <p:cNvSpPr/>
          <p:nvPr/>
        </p:nvSpPr>
        <p:spPr>
          <a:xfrm>
            <a:off x="548640" y="548640"/>
            <a:ext cx="10972800" cy="365760"/>
          </a:xfrm>
          <a:prstGeom prst="rect">
            <a:avLst/>
          </a:prstGeom>
          <a:noFill/>
          <a:ln/>
        </p:spPr>
        <p:txBody>
          <a:bodyPr wrap="square" lIns="0" tIns="0" rIns="0" bIns="0" rtlCol="0" anchor="ctr"/>
          <a:lstStyle/>
          <a:p>
            <a:pPr indent="0" marL="0">
              <a:buNone/>
            </a:pPr>
            <a:r>
              <a:rPr lang="en-US" sz="1300" b="1" spc="400" kern="0" dirty="0">
                <a:solidFill>
                  <a:srgbClr val="E07A24"/>
                </a:solidFill>
                <a:latin typeface="Trebuchet MS" pitchFamily="34" charset="0"/>
                <a:ea typeface="Trebuchet MS" pitchFamily="34" charset="-122"/>
                <a:cs typeface="Trebuchet MS" pitchFamily="34" charset="-120"/>
              </a:rPr>
              <a:t>IF YOUR CLIENT WAS BURNED BY A RADIANT HEATER —</a:t>
            </a:r>
            <a:endParaRPr lang="en-US" sz="1300" dirty="0"/>
          </a:p>
        </p:txBody>
      </p:sp>
      <p:sp>
        <p:nvSpPr>
          <p:cNvPr id="4" name="Text 2"/>
          <p:cNvSpPr/>
          <p:nvPr/>
        </p:nvSpPr>
        <p:spPr>
          <a:xfrm>
            <a:off x="548640" y="1005840"/>
            <a:ext cx="10972800" cy="1280160"/>
          </a:xfrm>
          <a:prstGeom prst="rect">
            <a:avLst/>
          </a:prstGeom>
          <a:noFill/>
          <a:ln/>
        </p:spPr>
        <p:txBody>
          <a:bodyPr wrap="square" lIns="0" tIns="0" rIns="0" bIns="0" rtlCol="0" anchor="ctr"/>
          <a:lstStyle/>
          <a:p>
            <a:pPr indent="0" marL="0">
              <a:buNone/>
            </a:pPr>
            <a:r>
              <a:rPr lang="en-US" sz="8000" b="1" dirty="0">
                <a:solidFill>
                  <a:srgbClr val="FFFFFF"/>
                </a:solidFill>
                <a:latin typeface="Trebuchet MS" pitchFamily="34" charset="0"/>
                <a:ea typeface="Trebuchet MS" pitchFamily="34" charset="-122"/>
                <a:cs typeface="Trebuchet MS" pitchFamily="34" charset="-120"/>
              </a:rPr>
              <a:t>Call us first.</a:t>
            </a:r>
            <a:endParaRPr lang="en-US" sz="8000" dirty="0"/>
          </a:p>
        </p:txBody>
      </p:sp>
      <p:sp>
        <p:nvSpPr>
          <p:cNvPr id="5" name="Shape 3"/>
          <p:cNvSpPr/>
          <p:nvPr/>
        </p:nvSpPr>
        <p:spPr>
          <a:xfrm>
            <a:off x="548640" y="2331720"/>
            <a:ext cx="1463040" cy="54864"/>
          </a:xfrm>
          <a:prstGeom prst="rect">
            <a:avLst/>
          </a:prstGeom>
          <a:solidFill>
            <a:srgbClr val="E07A24"/>
          </a:solidFill>
          <a:ln w="12700">
            <a:solidFill>
              <a:srgbClr val="E07A24"/>
            </a:solidFill>
            <a:prstDash val="solid"/>
          </a:ln>
        </p:spPr>
      </p:sp>
      <p:sp>
        <p:nvSpPr>
          <p:cNvPr id="6" name="Text 4"/>
          <p:cNvSpPr/>
          <p:nvPr/>
        </p:nvSpPr>
        <p:spPr>
          <a:xfrm>
            <a:off x="548640" y="2606040"/>
            <a:ext cx="11064240" cy="457200"/>
          </a:xfrm>
          <a:prstGeom prst="rect">
            <a:avLst/>
          </a:prstGeom>
          <a:noFill/>
          <a:ln/>
        </p:spPr>
        <p:txBody>
          <a:bodyPr wrap="square" lIns="0" tIns="0" rIns="0" bIns="0" rtlCol="0" anchor="ctr"/>
          <a:lstStyle/>
          <a:p>
            <a:pPr indent="0" marL="0">
              <a:buNone/>
            </a:pPr>
            <a:r>
              <a:rPr lang="en-US" sz="1800" b="1" spc="200" kern="0" dirty="0">
                <a:solidFill>
                  <a:srgbClr val="E8EAED"/>
                </a:solidFill>
                <a:latin typeface="Trebuchet MS" pitchFamily="34" charset="0"/>
                <a:ea typeface="Trebuchet MS" pitchFamily="34" charset="-122"/>
                <a:cs typeface="Trebuchet MS" pitchFamily="34" charset="-120"/>
              </a:rPr>
              <a:t>Holmes  •  Sunbeam  •  Patton  •  Bionaire  •  Mr. Coffee  •  Rival  •  Oster</a:t>
            </a:r>
            <a:endParaRPr lang="en-US" sz="1800" dirty="0"/>
          </a:p>
        </p:txBody>
      </p:sp>
      <p:sp>
        <p:nvSpPr>
          <p:cNvPr id="7" name="Text 5"/>
          <p:cNvSpPr/>
          <p:nvPr/>
        </p:nvSpPr>
        <p:spPr>
          <a:xfrm>
            <a:off x="548640" y="3063240"/>
            <a:ext cx="11064240" cy="365760"/>
          </a:xfrm>
          <a:prstGeom prst="rect">
            <a:avLst/>
          </a:prstGeom>
          <a:noFill/>
          <a:ln/>
        </p:spPr>
        <p:txBody>
          <a:bodyPr wrap="square" lIns="0" tIns="0" rIns="0" bIns="0" rtlCol="0" anchor="ctr"/>
          <a:lstStyle/>
          <a:p>
            <a:pPr indent="0" marL="0">
              <a:buNone/>
            </a:pPr>
            <a:r>
              <a:rPr lang="en-US" sz="1400" i="1" dirty="0">
                <a:solidFill>
                  <a:srgbClr val="A8B5C5"/>
                </a:solidFill>
                <a:latin typeface="Calibri" pitchFamily="34" charset="0"/>
                <a:ea typeface="Calibri" pitchFamily="34" charset="-122"/>
                <a:cs typeface="Calibri" pitchFamily="34" charset="-120"/>
              </a:rPr>
              <a:t>— and any other quartz tower heater in the Newell / Sunbeam Products portfolio.</a:t>
            </a:r>
            <a:endParaRPr lang="en-US" sz="1400" dirty="0"/>
          </a:p>
        </p:txBody>
      </p:sp>
      <p:sp>
        <p:nvSpPr>
          <p:cNvPr id="8" name="Shape 6"/>
          <p:cNvSpPr/>
          <p:nvPr/>
        </p:nvSpPr>
        <p:spPr>
          <a:xfrm>
            <a:off x="548640" y="3611880"/>
            <a:ext cx="3657600" cy="2194560"/>
          </a:xfrm>
          <a:prstGeom prst="roundRect">
            <a:avLst>
              <a:gd name="adj" fmla="val 3333"/>
            </a:avLst>
          </a:prstGeom>
          <a:solidFill>
            <a:srgbClr val="20303F"/>
          </a:solidFill>
          <a:ln w="12700">
            <a:solidFill>
              <a:srgbClr val="20303F"/>
            </a:solidFill>
            <a:prstDash val="solid"/>
          </a:ln>
        </p:spPr>
      </p:sp>
      <p:sp>
        <p:nvSpPr>
          <p:cNvPr id="9" name="Text 7"/>
          <p:cNvSpPr/>
          <p:nvPr/>
        </p:nvSpPr>
        <p:spPr>
          <a:xfrm>
            <a:off x="822960" y="3840480"/>
            <a:ext cx="3108960" cy="274320"/>
          </a:xfrm>
          <a:prstGeom prst="rect">
            <a:avLst/>
          </a:prstGeom>
          <a:noFill/>
          <a:ln/>
        </p:spPr>
        <p:txBody>
          <a:bodyPr wrap="square" lIns="0" tIns="0" rIns="0" bIns="0" rtlCol="0" anchor="ctr"/>
          <a:lstStyle/>
          <a:p>
            <a:pPr indent="0" marL="0">
              <a:buNone/>
            </a:pPr>
            <a:r>
              <a:rPr lang="en-US" sz="1100" b="1" spc="400" kern="0" dirty="0">
                <a:solidFill>
                  <a:srgbClr val="E07A24"/>
                </a:solidFill>
                <a:latin typeface="Trebuchet MS" pitchFamily="34" charset="0"/>
                <a:ea typeface="Trebuchet MS" pitchFamily="34" charset="-122"/>
                <a:cs typeface="Trebuchet MS" pitchFamily="34" charset="-120"/>
              </a:rPr>
              <a:t>PHONE</a:t>
            </a:r>
            <a:endParaRPr lang="en-US" sz="1100" dirty="0"/>
          </a:p>
        </p:txBody>
      </p:sp>
      <p:sp>
        <p:nvSpPr>
          <p:cNvPr id="10" name="Text 8"/>
          <p:cNvSpPr/>
          <p:nvPr/>
        </p:nvSpPr>
        <p:spPr>
          <a:xfrm>
            <a:off x="822960" y="4206240"/>
            <a:ext cx="3108960" cy="914400"/>
          </a:xfrm>
          <a:prstGeom prst="rect">
            <a:avLst/>
          </a:prstGeom>
          <a:noFill/>
          <a:ln/>
        </p:spPr>
        <p:txBody>
          <a:bodyPr wrap="square" lIns="0" tIns="0" rIns="0" bIns="0" rtlCol="0" anchor="ctr"/>
          <a:lstStyle/>
          <a:p>
            <a:pPr indent="0" marL="0">
              <a:buNone/>
            </a:pPr>
            <a:r>
              <a:rPr lang="en-US" sz="2200" b="1" dirty="0">
                <a:solidFill>
                  <a:srgbClr val="FFFFFF"/>
                </a:solidFill>
                <a:latin typeface="Trebuchet MS" pitchFamily="34" charset="0"/>
                <a:ea typeface="Trebuchet MS" pitchFamily="34" charset="-122"/>
                <a:cs typeface="Trebuchet MS" pitchFamily="34" charset="-120"/>
              </a:rPr>
              <a:t>(323) 252-7921</a:t>
            </a:r>
            <a:endParaRPr lang="en-US" sz="2200" dirty="0"/>
          </a:p>
        </p:txBody>
      </p:sp>
      <p:sp>
        <p:nvSpPr>
          <p:cNvPr id="11" name="Shape 9"/>
          <p:cNvSpPr/>
          <p:nvPr/>
        </p:nvSpPr>
        <p:spPr>
          <a:xfrm>
            <a:off x="4389120" y="3611880"/>
            <a:ext cx="3657600" cy="2194560"/>
          </a:xfrm>
          <a:prstGeom prst="roundRect">
            <a:avLst>
              <a:gd name="adj" fmla="val 3333"/>
            </a:avLst>
          </a:prstGeom>
          <a:solidFill>
            <a:srgbClr val="20303F"/>
          </a:solidFill>
          <a:ln w="12700">
            <a:solidFill>
              <a:srgbClr val="20303F"/>
            </a:solidFill>
            <a:prstDash val="solid"/>
          </a:ln>
        </p:spPr>
      </p:sp>
      <p:sp>
        <p:nvSpPr>
          <p:cNvPr id="12" name="Text 10"/>
          <p:cNvSpPr/>
          <p:nvPr/>
        </p:nvSpPr>
        <p:spPr>
          <a:xfrm>
            <a:off x="4663440" y="3840480"/>
            <a:ext cx="3108960" cy="274320"/>
          </a:xfrm>
          <a:prstGeom prst="rect">
            <a:avLst/>
          </a:prstGeom>
          <a:noFill/>
          <a:ln/>
        </p:spPr>
        <p:txBody>
          <a:bodyPr wrap="square" lIns="0" tIns="0" rIns="0" bIns="0" rtlCol="0" anchor="ctr"/>
          <a:lstStyle/>
          <a:p>
            <a:pPr indent="0" marL="0">
              <a:buNone/>
            </a:pPr>
            <a:r>
              <a:rPr lang="en-US" sz="1100" b="1" spc="400" kern="0" dirty="0">
                <a:solidFill>
                  <a:srgbClr val="E07A24"/>
                </a:solidFill>
                <a:latin typeface="Trebuchet MS" pitchFamily="34" charset="0"/>
                <a:ea typeface="Trebuchet MS" pitchFamily="34" charset="-122"/>
                <a:cs typeface="Trebuchet MS" pitchFamily="34" charset="-120"/>
              </a:rPr>
              <a:t>EMAIL</a:t>
            </a:r>
            <a:endParaRPr lang="en-US" sz="1100" dirty="0"/>
          </a:p>
        </p:txBody>
      </p:sp>
      <p:sp>
        <p:nvSpPr>
          <p:cNvPr id="13" name="Text 11"/>
          <p:cNvSpPr/>
          <p:nvPr/>
        </p:nvSpPr>
        <p:spPr>
          <a:xfrm>
            <a:off x="4663440" y="4206240"/>
            <a:ext cx="3108960" cy="914400"/>
          </a:xfrm>
          <a:prstGeom prst="rect">
            <a:avLst/>
          </a:prstGeom>
          <a:noFill/>
          <a:ln/>
        </p:spPr>
        <p:txBody>
          <a:bodyPr wrap="square" lIns="0" tIns="0" rIns="0" bIns="0" rtlCol="0" anchor="ctr"/>
          <a:lstStyle/>
          <a:p>
            <a:pPr indent="0" marL="0">
              <a:buNone/>
            </a:pPr>
            <a:r>
              <a:rPr lang="en-US" sz="2200" b="1" dirty="0">
                <a:solidFill>
                  <a:srgbClr val="FFFFFF"/>
                </a:solidFill>
                <a:latin typeface="Trebuchet MS" pitchFamily="34" charset="0"/>
                <a:ea typeface="Trebuchet MS" pitchFamily="34" charset="-122"/>
                <a:cs typeface="Trebuchet MS" pitchFamily="34" charset="-120"/>
              </a:rPr>
              <a:t>arash@homampour.com</a:t>
            </a:r>
            <a:endParaRPr lang="en-US" sz="2200" dirty="0"/>
          </a:p>
        </p:txBody>
      </p:sp>
      <p:sp>
        <p:nvSpPr>
          <p:cNvPr id="14" name="Shape 12"/>
          <p:cNvSpPr/>
          <p:nvPr/>
        </p:nvSpPr>
        <p:spPr>
          <a:xfrm>
            <a:off x="8229600" y="3611880"/>
            <a:ext cx="3657600" cy="2194560"/>
          </a:xfrm>
          <a:prstGeom prst="roundRect">
            <a:avLst>
              <a:gd name="adj" fmla="val 3333"/>
            </a:avLst>
          </a:prstGeom>
          <a:solidFill>
            <a:srgbClr val="20303F"/>
          </a:solidFill>
          <a:ln w="12700">
            <a:solidFill>
              <a:srgbClr val="20303F"/>
            </a:solidFill>
            <a:prstDash val="solid"/>
          </a:ln>
        </p:spPr>
      </p:sp>
      <p:sp>
        <p:nvSpPr>
          <p:cNvPr id="15" name="Text 13"/>
          <p:cNvSpPr/>
          <p:nvPr/>
        </p:nvSpPr>
        <p:spPr>
          <a:xfrm>
            <a:off x="8503920" y="3840480"/>
            <a:ext cx="3108960" cy="274320"/>
          </a:xfrm>
          <a:prstGeom prst="rect">
            <a:avLst/>
          </a:prstGeom>
          <a:noFill/>
          <a:ln/>
        </p:spPr>
        <p:txBody>
          <a:bodyPr wrap="square" lIns="0" tIns="0" rIns="0" bIns="0" rtlCol="0" anchor="ctr"/>
          <a:lstStyle/>
          <a:p>
            <a:pPr indent="0" marL="0">
              <a:buNone/>
            </a:pPr>
            <a:r>
              <a:rPr lang="en-US" sz="1100" b="1" spc="400" kern="0" dirty="0">
                <a:solidFill>
                  <a:srgbClr val="E07A24"/>
                </a:solidFill>
                <a:latin typeface="Trebuchet MS" pitchFamily="34" charset="0"/>
                <a:ea typeface="Trebuchet MS" pitchFamily="34" charset="-122"/>
                <a:cs typeface="Trebuchet MS" pitchFamily="34" charset="-120"/>
              </a:rPr>
              <a:t>WEB</a:t>
            </a:r>
            <a:endParaRPr lang="en-US" sz="1100" dirty="0"/>
          </a:p>
        </p:txBody>
      </p:sp>
      <p:sp>
        <p:nvSpPr>
          <p:cNvPr id="16" name="Text 14"/>
          <p:cNvSpPr/>
          <p:nvPr/>
        </p:nvSpPr>
        <p:spPr>
          <a:xfrm>
            <a:off x="8503920" y="4206240"/>
            <a:ext cx="3108960" cy="914400"/>
          </a:xfrm>
          <a:prstGeom prst="rect">
            <a:avLst/>
          </a:prstGeom>
          <a:noFill/>
          <a:ln/>
        </p:spPr>
        <p:txBody>
          <a:bodyPr wrap="square" lIns="0" tIns="0" rIns="0" bIns="0" rtlCol="0" anchor="ctr"/>
          <a:lstStyle/>
          <a:p>
            <a:pPr indent="0" marL="0">
              <a:buNone/>
            </a:pPr>
            <a:r>
              <a:rPr lang="en-US" sz="2200" b="1" dirty="0">
                <a:solidFill>
                  <a:srgbClr val="FFFFFF"/>
                </a:solidFill>
                <a:latin typeface="Trebuchet MS" pitchFamily="34" charset="0"/>
                <a:ea typeface="Trebuchet MS" pitchFamily="34" charset="-122"/>
                <a:cs typeface="Trebuchet MS" pitchFamily="34" charset="-120"/>
              </a:rPr>
              <a:t>homampour.com</a:t>
            </a:r>
            <a:endParaRPr lang="en-US" sz="2200" dirty="0"/>
          </a:p>
        </p:txBody>
      </p:sp>
      <p:sp>
        <p:nvSpPr>
          <p:cNvPr id="17" name="Shape 15"/>
          <p:cNvSpPr/>
          <p:nvPr/>
        </p:nvSpPr>
        <p:spPr>
          <a:xfrm>
            <a:off x="0" y="6400800"/>
            <a:ext cx="12188952" cy="457200"/>
          </a:xfrm>
          <a:prstGeom prst="rect">
            <a:avLst/>
          </a:prstGeom>
          <a:solidFill>
            <a:srgbClr val="11181F"/>
          </a:solidFill>
          <a:ln w="12700">
            <a:solidFill>
              <a:srgbClr val="11181F"/>
            </a:solidFill>
            <a:prstDash val="solid"/>
          </a:ln>
        </p:spPr>
      </p:sp>
      <p:sp>
        <p:nvSpPr>
          <p:cNvPr id="18" name="Text 16"/>
          <p:cNvSpPr/>
          <p:nvPr/>
        </p:nvSpPr>
        <p:spPr>
          <a:xfrm>
            <a:off x="548640" y="6446520"/>
            <a:ext cx="10972800" cy="201168"/>
          </a:xfrm>
          <a:prstGeom prst="rect">
            <a:avLst/>
          </a:prstGeom>
          <a:noFill/>
          <a:ln/>
        </p:spPr>
        <p:txBody>
          <a:bodyPr wrap="square" lIns="0" tIns="0" rIns="0" bIns="0" rtlCol="0" anchor="ctr"/>
          <a:lstStyle/>
          <a:p>
            <a:pPr indent="0" marL="0">
              <a:buNone/>
            </a:pPr>
            <a:r>
              <a:rPr lang="en-US" sz="1000" b="1" spc="300" kern="0" dirty="0">
                <a:solidFill>
                  <a:srgbClr val="FFFFFF"/>
                </a:solidFill>
                <a:latin typeface="Trebuchet MS" pitchFamily="34" charset="0"/>
                <a:ea typeface="Trebuchet MS" pitchFamily="34" charset="-122"/>
                <a:cs typeface="Trebuchet MS" pitchFamily="34" charset="-120"/>
              </a:rPr>
              <a:t>THE HOMAMPOUR LAW FIRM, PC  •  15303 VENTURA BLVD, SUITE 1450, SHERMAN OAKS, CA 91436</a:t>
            </a:r>
            <a:endParaRPr lang="en-US" sz="1000" dirty="0"/>
          </a:p>
        </p:txBody>
      </p:sp>
      <p:sp>
        <p:nvSpPr>
          <p:cNvPr id="19" name="Text 17"/>
          <p:cNvSpPr/>
          <p:nvPr/>
        </p:nvSpPr>
        <p:spPr>
          <a:xfrm>
            <a:off x="548640" y="6647688"/>
            <a:ext cx="10972800" cy="182880"/>
          </a:xfrm>
          <a:prstGeom prst="rect">
            <a:avLst/>
          </a:prstGeom>
          <a:noFill/>
          <a:ln/>
        </p:spPr>
        <p:txBody>
          <a:bodyPr wrap="square" lIns="0" tIns="0" rIns="0" bIns="0" rtlCol="0" anchor="ctr"/>
          <a:lstStyle/>
          <a:p>
            <a:pPr indent="0" marL="0">
              <a:buNone/>
            </a:pPr>
            <a:r>
              <a:rPr lang="en-US" sz="900" i="1" dirty="0">
                <a:solidFill>
                  <a:srgbClr val="8FA0B5"/>
                </a:solidFill>
                <a:latin typeface="Calibri" pitchFamily="34" charset="0"/>
                <a:ea typeface="Calibri" pitchFamily="34" charset="-122"/>
                <a:cs typeface="Calibri" pitchFamily="34" charset="-120"/>
              </a:rPr>
              <a:t>Confidential — for referring counsel only. Not legal advice. Past results do not guarantee future outcomes.</a:t>
            </a:r>
            <a:endParaRPr lang="en-US" sz="900" dirty="0"/>
          </a:p>
        </p:txBody>
      </p:sp>
      <p:sp>
        <p:nvSpPr>
          <p:cNvPr id="20" name="Text 18"/>
          <p:cNvSpPr/>
          <p:nvPr/>
        </p:nvSpPr>
        <p:spPr>
          <a:xfrm>
            <a:off x="10972800" y="6446520"/>
            <a:ext cx="1097280" cy="201168"/>
          </a:xfrm>
          <a:prstGeom prst="rect">
            <a:avLst/>
          </a:prstGeom>
          <a:noFill/>
          <a:ln/>
        </p:spPr>
        <p:txBody>
          <a:bodyPr wrap="square" lIns="0" tIns="0" rIns="0" bIns="0" rtlCol="0" anchor="ctr"/>
          <a:lstStyle/>
          <a:p>
            <a:pPr algn="r" indent="0" marL="0">
              <a:buNone/>
            </a:pPr>
            <a:r>
              <a:rPr lang="en-US" sz="900" dirty="0">
                <a:solidFill>
                  <a:srgbClr val="B9C2CF"/>
                </a:solidFill>
                <a:latin typeface="Calibri" pitchFamily="34" charset="0"/>
                <a:ea typeface="Calibri" pitchFamily="34" charset="-122"/>
                <a:cs typeface="Calibri" pitchFamily="34" charset="-120"/>
              </a:rPr>
              <a:t>25 / 25</a:t>
            </a:r>
            <a:endParaRPr lang="en-US" sz="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4F1EC"/>
        </a:solidFill>
      </p:bgPr>
    </p:bg>
    <p:spTree>
      <p:nvGrpSpPr>
        <p:cNvPr id="1" name=""/>
        <p:cNvGrpSpPr/>
        <p:nvPr/>
      </p:nvGrpSpPr>
      <p:grpSpPr>
        <a:xfrm>
          <a:off x="0" y="0"/>
          <a:ext cx="0" cy="0"/>
          <a:chOff x="0" y="0"/>
          <a:chExt cx="0" cy="0"/>
        </a:xfrm>
      </p:grpSpPr>
      <p:sp>
        <p:nvSpPr>
          <p:cNvPr id="2" name="Shape 0"/>
          <p:cNvSpPr/>
          <p:nvPr/>
        </p:nvSpPr>
        <p:spPr>
          <a:xfrm>
            <a:off x="0" y="0"/>
            <a:ext cx="12188952" cy="164592"/>
          </a:xfrm>
          <a:prstGeom prst="rect">
            <a:avLst/>
          </a:prstGeom>
          <a:solidFill>
            <a:srgbClr val="E07A24"/>
          </a:solidFill>
          <a:ln w="12700">
            <a:solidFill>
              <a:srgbClr val="E07A24"/>
            </a:solidFill>
            <a:prstDash val="solid"/>
          </a:ln>
        </p:spPr>
      </p:sp>
      <p:sp>
        <p:nvSpPr>
          <p:cNvPr id="3" name="Text 1"/>
          <p:cNvSpPr/>
          <p:nvPr/>
        </p:nvSpPr>
        <p:spPr>
          <a:xfrm>
            <a:off x="548640" y="292608"/>
            <a:ext cx="11064240" cy="274320"/>
          </a:xfrm>
          <a:prstGeom prst="rect">
            <a:avLst/>
          </a:prstGeom>
          <a:noFill/>
          <a:ln/>
        </p:spPr>
        <p:txBody>
          <a:bodyPr wrap="square" lIns="0" tIns="0" rIns="0" bIns="0" rtlCol="0" anchor="ctr"/>
          <a:lstStyle/>
          <a:p>
            <a:pPr indent="0" marL="0">
              <a:buNone/>
            </a:pPr>
            <a:r>
              <a:rPr lang="en-US" sz="1100" b="1" spc="400" kern="0" dirty="0">
                <a:solidFill>
                  <a:srgbClr val="E07A24"/>
                </a:solidFill>
                <a:latin typeface="Trebuchet MS" pitchFamily="34" charset="0"/>
                <a:ea typeface="Trebuchet MS" pitchFamily="34" charset="-122"/>
                <a:cs typeface="Trebuchet MS" pitchFamily="34" charset="-120"/>
              </a:rPr>
              <a:t>WHY THIS WORKS</a:t>
            </a:r>
            <a:endParaRPr lang="en-US" sz="1100" dirty="0"/>
          </a:p>
        </p:txBody>
      </p:sp>
      <p:sp>
        <p:nvSpPr>
          <p:cNvPr id="4" name="Text 2"/>
          <p:cNvSpPr/>
          <p:nvPr/>
        </p:nvSpPr>
        <p:spPr>
          <a:xfrm>
            <a:off x="548640" y="566928"/>
            <a:ext cx="11064240" cy="731520"/>
          </a:xfrm>
          <a:prstGeom prst="rect">
            <a:avLst/>
          </a:prstGeom>
          <a:noFill/>
          <a:ln/>
        </p:spPr>
        <p:txBody>
          <a:bodyPr wrap="square" lIns="0" tIns="0" rIns="0" bIns="0" rtlCol="0" anchor="t">
            <a:normAutofit/>
          </a:bodyPr>
          <a:lstStyle/>
          <a:p>
            <a:pPr indent="0" marL="0">
              <a:buNone/>
            </a:pPr>
            <a:r>
              <a:rPr lang="en-US" sz="2600" b="1" dirty="0">
                <a:solidFill>
                  <a:srgbClr val="0F1822"/>
                </a:solidFill>
                <a:latin typeface="Trebuchet MS" pitchFamily="34" charset="0"/>
                <a:ea typeface="Trebuchet MS" pitchFamily="34" charset="-122"/>
                <a:cs typeface="Trebuchet MS" pitchFamily="34" charset="-120"/>
              </a:rPr>
              <a:t>How demonstrative graphics win product-defect cases.</a:t>
            </a:r>
            <a:endParaRPr lang="en-US" sz="2600" dirty="0"/>
          </a:p>
        </p:txBody>
      </p:sp>
      <p:pic>
        <p:nvPicPr>
          <p:cNvPr id="5" name="Image 0" descr="/home/user/workspace/space_heater_kit/img1.jpeg">    </p:cNvPr>
          <p:cNvPicPr>
            <a:picLocks noChangeAspect="1"/>
          </p:cNvPicPr>
          <p:nvPr/>
        </p:nvPicPr>
        <p:blipFill>
          <a:blip r:embed="rId1"/>
          <a:srcRect l="0" r="0" t="0" b="0"/>
          <a:stretch/>
        </p:blipFill>
        <p:spPr>
          <a:xfrm>
            <a:off x="548640" y="1600200"/>
            <a:ext cx="5120640" cy="3566160"/>
          </a:xfrm>
          <a:prstGeom prst="rect">
            <a:avLst/>
          </a:prstGeom>
        </p:spPr>
      </p:pic>
      <p:sp>
        <p:nvSpPr>
          <p:cNvPr id="6" name="Text 3"/>
          <p:cNvSpPr/>
          <p:nvPr/>
        </p:nvSpPr>
        <p:spPr>
          <a:xfrm>
            <a:off x="548640" y="5257800"/>
            <a:ext cx="5120640" cy="822960"/>
          </a:xfrm>
          <a:prstGeom prst="rect">
            <a:avLst/>
          </a:prstGeom>
          <a:noFill/>
          <a:ln/>
        </p:spPr>
        <p:txBody>
          <a:bodyPr wrap="square" lIns="0" tIns="0" rIns="0" bIns="0" rtlCol="0" anchor="ctr"/>
          <a:lstStyle/>
          <a:p>
            <a:pPr indent="0" marL="0">
              <a:buNone/>
            </a:pPr>
            <a:r>
              <a:rPr lang="en-US" sz="1200" i="1" dirty="0">
                <a:solidFill>
                  <a:srgbClr val="6B7785"/>
                </a:solidFill>
                <a:latin typeface="Calibri" pitchFamily="34" charset="0"/>
                <a:ea typeface="Calibri" pitchFamily="34" charset="-122"/>
                <a:cs typeface="Calibri" pitchFamily="34" charset="-120"/>
              </a:rPr>
              <a:t>An empty jury box. Twelve people who do not yet know what a radiant heater is. Your job is to make them see it.</a:t>
            </a:r>
            <a:endParaRPr lang="en-US" sz="1200" dirty="0"/>
          </a:p>
        </p:txBody>
      </p:sp>
      <p:sp>
        <p:nvSpPr>
          <p:cNvPr id="7" name="Text 4"/>
          <p:cNvSpPr/>
          <p:nvPr/>
        </p:nvSpPr>
        <p:spPr>
          <a:xfrm>
            <a:off x="5989320" y="1600200"/>
            <a:ext cx="502920" cy="365760"/>
          </a:xfrm>
          <a:prstGeom prst="rect">
            <a:avLst/>
          </a:prstGeom>
          <a:noFill/>
          <a:ln/>
        </p:spPr>
        <p:txBody>
          <a:bodyPr wrap="square" lIns="0" tIns="0" rIns="0" bIns="0" rtlCol="0" anchor="ctr"/>
          <a:lstStyle/>
          <a:p>
            <a:pPr indent="0" marL="0">
              <a:buNone/>
            </a:pPr>
            <a:r>
              <a:rPr lang="en-US" sz="1800" b="1" dirty="0">
                <a:solidFill>
                  <a:srgbClr val="E07A24"/>
                </a:solidFill>
                <a:latin typeface="Trebuchet MS" pitchFamily="34" charset="0"/>
                <a:ea typeface="Trebuchet MS" pitchFamily="34" charset="-122"/>
                <a:cs typeface="Trebuchet MS" pitchFamily="34" charset="-120"/>
              </a:rPr>
              <a:t>01</a:t>
            </a:r>
            <a:endParaRPr lang="en-US" sz="1800" dirty="0"/>
          </a:p>
        </p:txBody>
      </p:sp>
      <p:sp>
        <p:nvSpPr>
          <p:cNvPr id="8" name="Text 5"/>
          <p:cNvSpPr/>
          <p:nvPr/>
        </p:nvSpPr>
        <p:spPr>
          <a:xfrm>
            <a:off x="6446520" y="1600200"/>
            <a:ext cx="5193792" cy="310896"/>
          </a:xfrm>
          <a:prstGeom prst="rect">
            <a:avLst/>
          </a:prstGeom>
          <a:noFill/>
          <a:ln/>
        </p:spPr>
        <p:txBody>
          <a:bodyPr wrap="square" lIns="0" tIns="0" rIns="0" bIns="0" rtlCol="0" anchor="ctr"/>
          <a:lstStyle/>
          <a:p>
            <a:pPr indent="0" marL="0">
              <a:buNone/>
            </a:pPr>
            <a:r>
              <a:rPr lang="en-US" sz="1300" b="1" spc="200" kern="0" dirty="0">
                <a:solidFill>
                  <a:srgbClr val="0F1822"/>
                </a:solidFill>
                <a:latin typeface="Trebuchet MS" pitchFamily="34" charset="0"/>
                <a:ea typeface="Trebuchet MS" pitchFamily="34" charset="-122"/>
                <a:cs typeface="Trebuchet MS" pitchFamily="34" charset="-120"/>
              </a:rPr>
              <a:t>SHOW, DO NOT TELL</a:t>
            </a:r>
            <a:endParaRPr lang="en-US" sz="1300" dirty="0"/>
          </a:p>
        </p:txBody>
      </p:sp>
      <p:sp>
        <p:nvSpPr>
          <p:cNvPr id="9" name="Text 6"/>
          <p:cNvSpPr/>
          <p:nvPr/>
        </p:nvSpPr>
        <p:spPr>
          <a:xfrm>
            <a:off x="6446520" y="1929384"/>
            <a:ext cx="5193792" cy="777240"/>
          </a:xfrm>
          <a:prstGeom prst="rect">
            <a:avLst/>
          </a:prstGeom>
          <a:noFill/>
          <a:ln/>
        </p:spPr>
        <p:txBody>
          <a:bodyPr wrap="square" lIns="0" tIns="0" rIns="0" bIns="0" rtlCol="0" anchor="ctr"/>
          <a:lstStyle/>
          <a:p>
            <a:pPr indent="0" marL="0">
              <a:buNone/>
            </a:pPr>
            <a:r>
              <a:rPr lang="en-US" sz="1150" dirty="0">
                <a:solidFill>
                  <a:srgbClr val="0F1822"/>
                </a:solidFill>
                <a:latin typeface="Calibri" pitchFamily="34" charset="0"/>
                <a:ea typeface="Calibri" pitchFamily="34" charset="-122"/>
                <a:cs typeface="Calibri" pitchFamily="34" charset="-120"/>
              </a:rPr>
              <a:t>A jury cannot picture 1,200° F. They can see a glowing red bar igniting fabric. The 3D renderings on the next slides did the work expert testimony alone could not.</a:t>
            </a:r>
            <a:endParaRPr lang="en-US" sz="1150" dirty="0"/>
          </a:p>
        </p:txBody>
      </p:sp>
      <p:sp>
        <p:nvSpPr>
          <p:cNvPr id="10" name="Text 7"/>
          <p:cNvSpPr/>
          <p:nvPr/>
        </p:nvSpPr>
        <p:spPr>
          <a:xfrm>
            <a:off x="5989320" y="2697480"/>
            <a:ext cx="502920" cy="365760"/>
          </a:xfrm>
          <a:prstGeom prst="rect">
            <a:avLst/>
          </a:prstGeom>
          <a:noFill/>
          <a:ln/>
        </p:spPr>
        <p:txBody>
          <a:bodyPr wrap="square" lIns="0" tIns="0" rIns="0" bIns="0" rtlCol="0" anchor="ctr"/>
          <a:lstStyle/>
          <a:p>
            <a:pPr indent="0" marL="0">
              <a:buNone/>
            </a:pPr>
            <a:r>
              <a:rPr lang="en-US" sz="1800" b="1" dirty="0">
                <a:solidFill>
                  <a:srgbClr val="E07A24"/>
                </a:solidFill>
                <a:latin typeface="Trebuchet MS" pitchFamily="34" charset="0"/>
                <a:ea typeface="Trebuchet MS" pitchFamily="34" charset="-122"/>
                <a:cs typeface="Trebuchet MS" pitchFamily="34" charset="-120"/>
              </a:rPr>
              <a:t>02</a:t>
            </a:r>
            <a:endParaRPr lang="en-US" sz="1800" dirty="0"/>
          </a:p>
        </p:txBody>
      </p:sp>
      <p:sp>
        <p:nvSpPr>
          <p:cNvPr id="11" name="Text 8"/>
          <p:cNvSpPr/>
          <p:nvPr/>
        </p:nvSpPr>
        <p:spPr>
          <a:xfrm>
            <a:off x="6446520" y="2697480"/>
            <a:ext cx="5193792" cy="310896"/>
          </a:xfrm>
          <a:prstGeom prst="rect">
            <a:avLst/>
          </a:prstGeom>
          <a:noFill/>
          <a:ln/>
        </p:spPr>
        <p:txBody>
          <a:bodyPr wrap="square" lIns="0" tIns="0" rIns="0" bIns="0" rtlCol="0" anchor="ctr"/>
          <a:lstStyle/>
          <a:p>
            <a:pPr indent="0" marL="0">
              <a:buNone/>
            </a:pPr>
            <a:r>
              <a:rPr lang="en-US" sz="1300" b="1" spc="200" kern="0" dirty="0">
                <a:solidFill>
                  <a:srgbClr val="0F1822"/>
                </a:solidFill>
                <a:latin typeface="Trebuchet MS" pitchFamily="34" charset="0"/>
                <a:ea typeface="Trebuchet MS" pitchFamily="34" charset="-122"/>
                <a:cs typeface="Trebuchet MS" pitchFamily="34" charset="-120"/>
              </a:rPr>
              <a:t>LET THE DEFENDANT TESTIFY</a:t>
            </a:r>
            <a:endParaRPr lang="en-US" sz="1300" dirty="0"/>
          </a:p>
        </p:txBody>
      </p:sp>
      <p:sp>
        <p:nvSpPr>
          <p:cNvPr id="12" name="Text 9"/>
          <p:cNvSpPr/>
          <p:nvPr/>
        </p:nvSpPr>
        <p:spPr>
          <a:xfrm>
            <a:off x="6446520" y="3026664"/>
            <a:ext cx="5193792" cy="777240"/>
          </a:xfrm>
          <a:prstGeom prst="rect">
            <a:avLst/>
          </a:prstGeom>
          <a:noFill/>
          <a:ln/>
        </p:spPr>
        <p:txBody>
          <a:bodyPr wrap="square" lIns="0" tIns="0" rIns="0" bIns="0" rtlCol="0" anchor="ctr"/>
          <a:lstStyle/>
          <a:p>
            <a:pPr indent="0" marL="0">
              <a:buNone/>
            </a:pPr>
            <a:r>
              <a:rPr lang="en-US" sz="1150" dirty="0">
                <a:solidFill>
                  <a:srgbClr val="0F1822"/>
                </a:solidFill>
                <a:latin typeface="Calibri" pitchFamily="34" charset="0"/>
                <a:ea typeface="Calibri" pitchFamily="34" charset="-122"/>
                <a:cs typeface="Calibri" pitchFamily="34" charset="-120"/>
              </a:rPr>
              <a:t>The most damaging exhibit is the manufacturer's own manual highlighted on the screen. "AUTO SAFETY SHUT-OFF" in their words, then the fire-scene photo next to it.</a:t>
            </a:r>
            <a:endParaRPr lang="en-US" sz="1150" dirty="0"/>
          </a:p>
        </p:txBody>
      </p:sp>
      <p:sp>
        <p:nvSpPr>
          <p:cNvPr id="13" name="Text 10"/>
          <p:cNvSpPr/>
          <p:nvPr/>
        </p:nvSpPr>
        <p:spPr>
          <a:xfrm>
            <a:off x="5989320" y="3794760"/>
            <a:ext cx="502920" cy="365760"/>
          </a:xfrm>
          <a:prstGeom prst="rect">
            <a:avLst/>
          </a:prstGeom>
          <a:noFill/>
          <a:ln/>
        </p:spPr>
        <p:txBody>
          <a:bodyPr wrap="square" lIns="0" tIns="0" rIns="0" bIns="0" rtlCol="0" anchor="ctr"/>
          <a:lstStyle/>
          <a:p>
            <a:pPr indent="0" marL="0">
              <a:buNone/>
            </a:pPr>
            <a:r>
              <a:rPr lang="en-US" sz="1800" b="1" dirty="0">
                <a:solidFill>
                  <a:srgbClr val="E07A24"/>
                </a:solidFill>
                <a:latin typeface="Trebuchet MS" pitchFamily="34" charset="0"/>
                <a:ea typeface="Trebuchet MS" pitchFamily="34" charset="-122"/>
                <a:cs typeface="Trebuchet MS" pitchFamily="34" charset="-120"/>
              </a:rPr>
              <a:t>03</a:t>
            </a:r>
            <a:endParaRPr lang="en-US" sz="1800" dirty="0"/>
          </a:p>
        </p:txBody>
      </p:sp>
      <p:sp>
        <p:nvSpPr>
          <p:cNvPr id="14" name="Text 11"/>
          <p:cNvSpPr/>
          <p:nvPr/>
        </p:nvSpPr>
        <p:spPr>
          <a:xfrm>
            <a:off x="6446520" y="3794760"/>
            <a:ext cx="5193792" cy="310896"/>
          </a:xfrm>
          <a:prstGeom prst="rect">
            <a:avLst/>
          </a:prstGeom>
          <a:noFill/>
          <a:ln/>
        </p:spPr>
        <p:txBody>
          <a:bodyPr wrap="square" lIns="0" tIns="0" rIns="0" bIns="0" rtlCol="0" anchor="ctr"/>
          <a:lstStyle/>
          <a:p>
            <a:pPr indent="0" marL="0">
              <a:buNone/>
            </a:pPr>
            <a:r>
              <a:rPr lang="en-US" sz="1300" b="1" spc="200" kern="0" dirty="0">
                <a:solidFill>
                  <a:srgbClr val="0F1822"/>
                </a:solidFill>
                <a:latin typeface="Trebuchet MS" pitchFamily="34" charset="0"/>
                <a:ea typeface="Trebuchet MS" pitchFamily="34" charset="-122"/>
                <a:cs typeface="Trebuchet MS" pitchFamily="34" charset="-120"/>
              </a:rPr>
              <a:t>ANCHOR WITH ONE NUMBER</a:t>
            </a:r>
            <a:endParaRPr lang="en-US" sz="1300" dirty="0"/>
          </a:p>
        </p:txBody>
      </p:sp>
      <p:sp>
        <p:nvSpPr>
          <p:cNvPr id="15" name="Text 12"/>
          <p:cNvSpPr/>
          <p:nvPr/>
        </p:nvSpPr>
        <p:spPr>
          <a:xfrm>
            <a:off x="6446520" y="4123944"/>
            <a:ext cx="5193792" cy="777240"/>
          </a:xfrm>
          <a:prstGeom prst="rect">
            <a:avLst/>
          </a:prstGeom>
          <a:noFill/>
          <a:ln/>
        </p:spPr>
        <p:txBody>
          <a:bodyPr wrap="square" lIns="0" tIns="0" rIns="0" bIns="0" rtlCol="0" anchor="ctr"/>
          <a:lstStyle/>
          <a:p>
            <a:pPr indent="0" marL="0">
              <a:buNone/>
            </a:pPr>
            <a:r>
              <a:rPr lang="en-US" sz="1150" dirty="0">
                <a:solidFill>
                  <a:srgbClr val="0F1822"/>
                </a:solidFill>
                <a:latin typeface="Calibri" pitchFamily="34" charset="0"/>
                <a:ea typeface="Calibri" pitchFamily="34" charset="-122"/>
                <a:cs typeface="Calibri" pitchFamily="34" charset="-120"/>
              </a:rPr>
              <a:t>The 124° vs 1,200° bar chart is the case. One picture, one comparison, one autoignition line at 450° — and the defect is undeniable.</a:t>
            </a:r>
            <a:endParaRPr lang="en-US" sz="1150" dirty="0"/>
          </a:p>
        </p:txBody>
      </p:sp>
      <p:sp>
        <p:nvSpPr>
          <p:cNvPr id="16" name="Text 13"/>
          <p:cNvSpPr/>
          <p:nvPr/>
        </p:nvSpPr>
        <p:spPr>
          <a:xfrm>
            <a:off x="5989320" y="4892040"/>
            <a:ext cx="502920" cy="365760"/>
          </a:xfrm>
          <a:prstGeom prst="rect">
            <a:avLst/>
          </a:prstGeom>
          <a:noFill/>
          <a:ln/>
        </p:spPr>
        <p:txBody>
          <a:bodyPr wrap="square" lIns="0" tIns="0" rIns="0" bIns="0" rtlCol="0" anchor="ctr"/>
          <a:lstStyle/>
          <a:p>
            <a:pPr indent="0" marL="0">
              <a:buNone/>
            </a:pPr>
            <a:r>
              <a:rPr lang="en-US" sz="1800" b="1" dirty="0">
                <a:solidFill>
                  <a:srgbClr val="E07A24"/>
                </a:solidFill>
                <a:latin typeface="Trebuchet MS" pitchFamily="34" charset="0"/>
                <a:ea typeface="Trebuchet MS" pitchFamily="34" charset="-122"/>
                <a:cs typeface="Trebuchet MS" pitchFamily="34" charset="-120"/>
              </a:rPr>
              <a:t>04</a:t>
            </a:r>
            <a:endParaRPr lang="en-US" sz="1800" dirty="0"/>
          </a:p>
        </p:txBody>
      </p:sp>
      <p:sp>
        <p:nvSpPr>
          <p:cNvPr id="17" name="Text 14"/>
          <p:cNvSpPr/>
          <p:nvPr/>
        </p:nvSpPr>
        <p:spPr>
          <a:xfrm>
            <a:off x="6446520" y="4892040"/>
            <a:ext cx="5193792" cy="310896"/>
          </a:xfrm>
          <a:prstGeom prst="rect">
            <a:avLst/>
          </a:prstGeom>
          <a:noFill/>
          <a:ln/>
        </p:spPr>
        <p:txBody>
          <a:bodyPr wrap="square" lIns="0" tIns="0" rIns="0" bIns="0" rtlCol="0" anchor="ctr"/>
          <a:lstStyle/>
          <a:p>
            <a:pPr indent="0" marL="0">
              <a:buNone/>
            </a:pPr>
            <a:r>
              <a:rPr lang="en-US" sz="1300" b="1" spc="200" kern="0" dirty="0">
                <a:solidFill>
                  <a:srgbClr val="0F1822"/>
                </a:solidFill>
                <a:latin typeface="Trebuchet MS" pitchFamily="34" charset="0"/>
                <a:ea typeface="Trebuchet MS" pitchFamily="34" charset="-122"/>
                <a:cs typeface="Trebuchet MS" pitchFamily="34" charset="-120"/>
              </a:rPr>
              <a:t>REPEAT THE FRAME</a:t>
            </a:r>
            <a:endParaRPr lang="en-US" sz="1300" dirty="0"/>
          </a:p>
        </p:txBody>
      </p:sp>
      <p:sp>
        <p:nvSpPr>
          <p:cNvPr id="18" name="Text 15"/>
          <p:cNvSpPr/>
          <p:nvPr/>
        </p:nvSpPr>
        <p:spPr>
          <a:xfrm>
            <a:off x="6446520" y="5221224"/>
            <a:ext cx="5193792" cy="777240"/>
          </a:xfrm>
          <a:prstGeom prst="rect">
            <a:avLst/>
          </a:prstGeom>
          <a:noFill/>
          <a:ln/>
        </p:spPr>
        <p:txBody>
          <a:bodyPr wrap="square" lIns="0" tIns="0" rIns="0" bIns="0" rtlCol="0" anchor="ctr"/>
          <a:lstStyle/>
          <a:p>
            <a:pPr indent="0" marL="0">
              <a:buNone/>
            </a:pPr>
            <a:r>
              <a:rPr lang="en-US" sz="1150" dirty="0">
                <a:solidFill>
                  <a:srgbClr val="0F1822"/>
                </a:solidFill>
                <a:latin typeface="Calibri" pitchFamily="34" charset="0"/>
                <a:ea typeface="Calibri" pitchFamily="34" charset="-122"/>
                <a:cs typeface="Calibri" pitchFamily="34" charset="-120"/>
              </a:rPr>
              <a:t>The same color, the same heater silhouette, the same red glow across opening, science, manuals, and closing. The jury learns the visual language.</a:t>
            </a:r>
            <a:endParaRPr lang="en-US" sz="1150" dirty="0"/>
          </a:p>
        </p:txBody>
      </p:sp>
      <p:sp>
        <p:nvSpPr>
          <p:cNvPr id="19" name="Shape 16"/>
          <p:cNvSpPr/>
          <p:nvPr/>
        </p:nvSpPr>
        <p:spPr>
          <a:xfrm>
            <a:off x="0" y="6400800"/>
            <a:ext cx="12188952" cy="457200"/>
          </a:xfrm>
          <a:prstGeom prst="rect">
            <a:avLst/>
          </a:prstGeom>
          <a:solidFill>
            <a:srgbClr val="1A2332"/>
          </a:solidFill>
          <a:ln w="12700">
            <a:solidFill>
              <a:srgbClr val="1A2332"/>
            </a:solidFill>
            <a:prstDash val="solid"/>
          </a:ln>
        </p:spPr>
      </p:sp>
      <p:sp>
        <p:nvSpPr>
          <p:cNvPr id="20" name="Text 17"/>
          <p:cNvSpPr/>
          <p:nvPr/>
        </p:nvSpPr>
        <p:spPr>
          <a:xfrm>
            <a:off x="548640" y="6446520"/>
            <a:ext cx="5486400" cy="201168"/>
          </a:xfrm>
          <a:prstGeom prst="rect">
            <a:avLst/>
          </a:prstGeom>
          <a:noFill/>
          <a:ln/>
        </p:spPr>
        <p:txBody>
          <a:bodyPr wrap="square" lIns="0" tIns="0" rIns="0" bIns="0" rtlCol="0" anchor="ctr"/>
          <a:lstStyle/>
          <a:p>
            <a:pPr indent="0" marL="0">
              <a:buNone/>
            </a:pPr>
            <a:r>
              <a:rPr lang="en-US" sz="1000" b="1" spc="300" kern="0" dirty="0">
                <a:solidFill>
                  <a:srgbClr val="FFFFFF"/>
                </a:solidFill>
                <a:latin typeface="Trebuchet MS" pitchFamily="34" charset="0"/>
                <a:ea typeface="Trebuchet MS" pitchFamily="34" charset="-122"/>
                <a:cs typeface="Trebuchet MS" pitchFamily="34" charset="-120"/>
              </a:rPr>
              <a:t>THE HOMAMPOUR LAW FIRM, PC</a:t>
            </a:r>
            <a:endParaRPr lang="en-US" sz="1000" dirty="0"/>
          </a:p>
        </p:txBody>
      </p:sp>
      <p:sp>
        <p:nvSpPr>
          <p:cNvPr id="21" name="Text 18"/>
          <p:cNvSpPr/>
          <p:nvPr/>
        </p:nvSpPr>
        <p:spPr>
          <a:xfrm>
            <a:off x="548640" y="6647688"/>
            <a:ext cx="10972800" cy="182880"/>
          </a:xfrm>
          <a:prstGeom prst="rect">
            <a:avLst/>
          </a:prstGeom>
          <a:noFill/>
          <a:ln/>
        </p:spPr>
        <p:txBody>
          <a:bodyPr wrap="square" lIns="0" tIns="0" rIns="0" bIns="0" rtlCol="0" anchor="ctr"/>
          <a:lstStyle/>
          <a:p>
            <a:pPr indent="0" marL="0">
              <a:buNone/>
            </a:pPr>
            <a:r>
              <a:rPr lang="en-US" sz="900" dirty="0">
                <a:solidFill>
                  <a:srgbClr val="B9C2CF"/>
                </a:solidFill>
                <a:latin typeface="Calibri" pitchFamily="34" charset="0"/>
                <a:ea typeface="Calibri" pitchFamily="34" charset="-122"/>
                <a:cs typeface="Calibri" pitchFamily="34" charset="-120"/>
              </a:rPr>
              <a:t>15303 Ventura Blvd, Suite 1450, Sherman Oaks, CA 91436  •  (323) 252-7921  •  homampour.com</a:t>
            </a:r>
            <a:endParaRPr lang="en-US" sz="900" dirty="0"/>
          </a:p>
        </p:txBody>
      </p:sp>
      <p:sp>
        <p:nvSpPr>
          <p:cNvPr id="22" name="Text 19"/>
          <p:cNvSpPr/>
          <p:nvPr/>
        </p:nvSpPr>
        <p:spPr>
          <a:xfrm>
            <a:off x="10972800" y="6446520"/>
            <a:ext cx="1097280" cy="201168"/>
          </a:xfrm>
          <a:prstGeom prst="rect">
            <a:avLst/>
          </a:prstGeom>
          <a:noFill/>
          <a:ln/>
        </p:spPr>
        <p:txBody>
          <a:bodyPr wrap="square" lIns="0" tIns="0" rIns="0" bIns="0" rtlCol="0" anchor="ctr"/>
          <a:lstStyle/>
          <a:p>
            <a:pPr algn="r" indent="0" marL="0">
              <a:buNone/>
            </a:pPr>
            <a:r>
              <a:rPr lang="en-US" sz="900" dirty="0">
                <a:solidFill>
                  <a:srgbClr val="B9C2CF"/>
                </a:solidFill>
                <a:latin typeface="Calibri" pitchFamily="34" charset="0"/>
                <a:ea typeface="Calibri" pitchFamily="34" charset="-122"/>
                <a:cs typeface="Calibri" pitchFamily="34" charset="-120"/>
              </a:rPr>
              <a:t>03 / 25</a:t>
            </a:r>
            <a:endParaRPr lang="en-US"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1A2332"/>
        </a:solidFill>
      </p:bgPr>
    </p:bg>
    <p:spTree>
      <p:nvGrpSpPr>
        <p:cNvPr id="1" name=""/>
        <p:cNvGrpSpPr/>
        <p:nvPr/>
      </p:nvGrpSpPr>
      <p:grpSpPr>
        <a:xfrm>
          <a:off x="0" y="0"/>
          <a:ext cx="0" cy="0"/>
          <a:chOff x="0" y="0"/>
          <a:chExt cx="0" cy="0"/>
        </a:xfrm>
      </p:grpSpPr>
      <p:sp>
        <p:nvSpPr>
          <p:cNvPr id="2" name="Shape 0"/>
          <p:cNvSpPr/>
          <p:nvPr/>
        </p:nvSpPr>
        <p:spPr>
          <a:xfrm>
            <a:off x="0" y="0"/>
            <a:ext cx="12188952" cy="164592"/>
          </a:xfrm>
          <a:prstGeom prst="rect">
            <a:avLst/>
          </a:prstGeom>
          <a:solidFill>
            <a:srgbClr val="E07A24"/>
          </a:solidFill>
          <a:ln w="12700">
            <a:solidFill>
              <a:srgbClr val="E07A24"/>
            </a:solidFill>
            <a:prstDash val="solid"/>
          </a:ln>
        </p:spPr>
      </p:sp>
      <p:sp>
        <p:nvSpPr>
          <p:cNvPr id="3" name="Text 1"/>
          <p:cNvSpPr/>
          <p:nvPr/>
        </p:nvSpPr>
        <p:spPr>
          <a:xfrm>
            <a:off x="548640" y="457200"/>
            <a:ext cx="10972800" cy="274320"/>
          </a:xfrm>
          <a:prstGeom prst="rect">
            <a:avLst/>
          </a:prstGeom>
          <a:noFill/>
          <a:ln/>
        </p:spPr>
        <p:txBody>
          <a:bodyPr wrap="square" lIns="0" tIns="0" rIns="0" bIns="0" rtlCol="0" anchor="ctr"/>
          <a:lstStyle/>
          <a:p>
            <a:pPr indent="0" marL="0">
              <a:buNone/>
            </a:pPr>
            <a:r>
              <a:rPr lang="en-US" sz="1100" b="1" spc="400" kern="0" dirty="0">
                <a:solidFill>
                  <a:srgbClr val="E07A24"/>
                </a:solidFill>
                <a:latin typeface="Trebuchet MS" pitchFamily="34" charset="0"/>
                <a:ea typeface="Trebuchet MS" pitchFamily="34" charset="-122"/>
                <a:cs typeface="Trebuchet MS" pitchFamily="34" charset="-120"/>
              </a:rPr>
              <a:t>THE RESULT</a:t>
            </a:r>
            <a:endParaRPr lang="en-US" sz="1100" dirty="0"/>
          </a:p>
        </p:txBody>
      </p:sp>
      <p:sp>
        <p:nvSpPr>
          <p:cNvPr id="4" name="Text 2"/>
          <p:cNvSpPr/>
          <p:nvPr/>
        </p:nvSpPr>
        <p:spPr>
          <a:xfrm>
            <a:off x="548640" y="777240"/>
            <a:ext cx="10972800" cy="502920"/>
          </a:xfrm>
          <a:prstGeom prst="rect">
            <a:avLst/>
          </a:prstGeom>
          <a:noFill/>
          <a:ln/>
        </p:spPr>
        <p:txBody>
          <a:bodyPr wrap="square" lIns="0" tIns="0" rIns="0" bIns="0" rtlCol="0" anchor="ctr"/>
          <a:lstStyle/>
          <a:p>
            <a:pPr indent="0" marL="0">
              <a:buNone/>
            </a:pPr>
            <a:r>
              <a:rPr lang="en-US" sz="2800" b="1" dirty="0">
                <a:solidFill>
                  <a:srgbClr val="FFFFFF"/>
                </a:solidFill>
                <a:latin typeface="Trebuchet MS" pitchFamily="34" charset="0"/>
                <a:ea typeface="Trebuchet MS" pitchFamily="34" charset="-122"/>
                <a:cs typeface="Trebuchet MS" pitchFamily="34" charset="-120"/>
              </a:rPr>
              <a:t>Shinedling v. Sunbeam Products</a:t>
            </a:r>
            <a:endParaRPr lang="en-US" sz="2800" dirty="0"/>
          </a:p>
        </p:txBody>
      </p:sp>
      <p:sp>
        <p:nvSpPr>
          <p:cNvPr id="5" name="Shape 3"/>
          <p:cNvSpPr/>
          <p:nvPr/>
        </p:nvSpPr>
        <p:spPr>
          <a:xfrm>
            <a:off x="548640" y="1783080"/>
            <a:ext cx="5605272" cy="3200400"/>
          </a:xfrm>
          <a:prstGeom prst="roundRect">
            <a:avLst>
              <a:gd name="adj" fmla="val 2286"/>
            </a:avLst>
          </a:prstGeom>
          <a:solidFill>
            <a:srgbClr val="20303F"/>
          </a:solidFill>
          <a:ln w="12700">
            <a:solidFill>
              <a:srgbClr val="20303F"/>
            </a:solidFill>
            <a:prstDash val="solid"/>
          </a:ln>
        </p:spPr>
      </p:sp>
      <p:sp>
        <p:nvSpPr>
          <p:cNvPr id="6" name="Text 4"/>
          <p:cNvSpPr/>
          <p:nvPr/>
        </p:nvSpPr>
        <p:spPr>
          <a:xfrm>
            <a:off x="914400" y="1965960"/>
            <a:ext cx="4937760" cy="1280160"/>
          </a:xfrm>
          <a:prstGeom prst="rect">
            <a:avLst/>
          </a:prstGeom>
          <a:noFill/>
          <a:ln/>
        </p:spPr>
        <p:txBody>
          <a:bodyPr wrap="square" lIns="0" tIns="0" rIns="0" bIns="0" rtlCol="0" anchor="ctr"/>
          <a:lstStyle/>
          <a:p>
            <a:pPr indent="0" marL="0">
              <a:buNone/>
            </a:pPr>
            <a:r>
              <a:rPr lang="en-US" sz="7000" b="1" dirty="0">
                <a:solidFill>
                  <a:srgbClr val="E07A24"/>
                </a:solidFill>
                <a:latin typeface="Trebuchet MS" pitchFamily="34" charset="0"/>
                <a:ea typeface="Trebuchet MS" pitchFamily="34" charset="-122"/>
                <a:cs typeface="Trebuchet MS" pitchFamily="34" charset="-120"/>
              </a:rPr>
              <a:t>$58.65M</a:t>
            </a:r>
            <a:endParaRPr lang="en-US" sz="7000" dirty="0"/>
          </a:p>
        </p:txBody>
      </p:sp>
      <p:sp>
        <p:nvSpPr>
          <p:cNvPr id="7" name="Text 5"/>
          <p:cNvSpPr/>
          <p:nvPr/>
        </p:nvSpPr>
        <p:spPr>
          <a:xfrm>
            <a:off x="914400" y="3383280"/>
            <a:ext cx="4937760" cy="1463040"/>
          </a:xfrm>
          <a:prstGeom prst="rect">
            <a:avLst/>
          </a:prstGeom>
          <a:noFill/>
          <a:ln/>
        </p:spPr>
        <p:txBody>
          <a:bodyPr wrap="square" lIns="0" tIns="0" rIns="0" bIns="0" rtlCol="0" anchor="ctr"/>
          <a:lstStyle/>
          <a:p>
            <a:pPr indent="0" marL="0">
              <a:buNone/>
            </a:pPr>
            <a:r>
              <a:rPr lang="en-US" sz="1400" dirty="0">
                <a:solidFill>
                  <a:srgbClr val="E8EAED"/>
                </a:solidFill>
                <a:latin typeface="Calibri" pitchFamily="34" charset="0"/>
                <a:ea typeface="Calibri" pitchFamily="34" charset="-122"/>
                <a:cs typeface="Calibri" pitchFamily="34" charset="-120"/>
              </a:rPr>
              <a:t>Plaintiffs' jury verdict against Sunbeam Products for a radiant quartz tower heater that ignited a bed and killed a sleeping mother of three.</a:t>
            </a:r>
            <a:endParaRPr lang="en-US" sz="1400" dirty="0"/>
          </a:p>
        </p:txBody>
      </p:sp>
      <p:sp>
        <p:nvSpPr>
          <p:cNvPr id="8" name="Shape 6"/>
          <p:cNvSpPr/>
          <p:nvPr/>
        </p:nvSpPr>
        <p:spPr>
          <a:xfrm>
            <a:off x="6400800" y="1783080"/>
            <a:ext cx="5605272" cy="3200400"/>
          </a:xfrm>
          <a:prstGeom prst="roundRect">
            <a:avLst>
              <a:gd name="adj" fmla="val 2286"/>
            </a:avLst>
          </a:prstGeom>
          <a:solidFill>
            <a:srgbClr val="20303F"/>
          </a:solidFill>
          <a:ln w="12700">
            <a:solidFill>
              <a:srgbClr val="20303F"/>
            </a:solidFill>
            <a:prstDash val="solid"/>
          </a:ln>
        </p:spPr>
      </p:sp>
      <p:sp>
        <p:nvSpPr>
          <p:cNvPr id="9" name="Text 7"/>
          <p:cNvSpPr/>
          <p:nvPr/>
        </p:nvSpPr>
        <p:spPr>
          <a:xfrm>
            <a:off x="6766560" y="1965960"/>
            <a:ext cx="4937760" cy="1280160"/>
          </a:xfrm>
          <a:prstGeom prst="rect">
            <a:avLst/>
          </a:prstGeom>
          <a:noFill/>
          <a:ln/>
        </p:spPr>
        <p:txBody>
          <a:bodyPr wrap="square" lIns="0" tIns="0" rIns="0" bIns="0" rtlCol="0" anchor="ctr"/>
          <a:lstStyle/>
          <a:p>
            <a:pPr indent="0" marL="0">
              <a:buNone/>
            </a:pPr>
            <a:r>
              <a:rPr lang="en-US" sz="7000" b="1" dirty="0">
                <a:solidFill>
                  <a:srgbClr val="E07A24"/>
                </a:solidFill>
                <a:latin typeface="Trebuchet MS" pitchFamily="34" charset="0"/>
                <a:ea typeface="Trebuchet MS" pitchFamily="34" charset="-122"/>
                <a:cs typeface="Trebuchet MS" pitchFamily="34" charset="-120"/>
              </a:rPr>
              <a:t>$46.92M</a:t>
            </a:r>
            <a:endParaRPr lang="en-US" sz="7000" dirty="0"/>
          </a:p>
        </p:txBody>
      </p:sp>
      <p:sp>
        <p:nvSpPr>
          <p:cNvPr id="10" name="Text 8"/>
          <p:cNvSpPr/>
          <p:nvPr/>
        </p:nvSpPr>
        <p:spPr>
          <a:xfrm>
            <a:off x="6766560" y="3383280"/>
            <a:ext cx="4937760" cy="1463040"/>
          </a:xfrm>
          <a:prstGeom prst="rect">
            <a:avLst/>
          </a:prstGeom>
          <a:noFill/>
          <a:ln/>
        </p:spPr>
        <p:txBody>
          <a:bodyPr wrap="square" lIns="0" tIns="0" rIns="0" bIns="0" rtlCol="0" anchor="ctr"/>
          <a:lstStyle/>
          <a:p>
            <a:pPr indent="0" marL="0">
              <a:buNone/>
            </a:pPr>
            <a:r>
              <a:rPr lang="en-US" sz="1400" dirty="0">
                <a:solidFill>
                  <a:srgbClr val="E8EAED"/>
                </a:solidFill>
                <a:latin typeface="Calibri" pitchFamily="34" charset="0"/>
                <a:ea typeface="Calibri" pitchFamily="34" charset="-122"/>
                <a:cs typeface="Calibri" pitchFamily="34" charset="-120"/>
              </a:rPr>
              <a:t>Net recovery after 20% comparative-fault apportionment. Tried in the U.S. District Court, Central District of California.</a:t>
            </a:r>
            <a:endParaRPr lang="en-US" sz="1400" dirty="0"/>
          </a:p>
        </p:txBody>
      </p:sp>
      <p:sp>
        <p:nvSpPr>
          <p:cNvPr id="11" name="Text 9"/>
          <p:cNvSpPr/>
          <p:nvPr/>
        </p:nvSpPr>
        <p:spPr>
          <a:xfrm>
            <a:off x="548640" y="5212080"/>
            <a:ext cx="11064240" cy="914400"/>
          </a:xfrm>
          <a:prstGeom prst="rect">
            <a:avLst/>
          </a:prstGeom>
          <a:noFill/>
          <a:ln/>
        </p:spPr>
        <p:txBody>
          <a:bodyPr wrap="square" lIns="0" tIns="0" rIns="0" bIns="0" rtlCol="0" anchor="ctr"/>
          <a:lstStyle/>
          <a:p>
            <a:pPr algn="ctr" indent="0" marL="0">
              <a:buNone/>
            </a:pPr>
            <a:r>
              <a:rPr lang="en-US" sz="1800" i="1" dirty="0">
                <a:solidFill>
                  <a:srgbClr val="FFFFFF"/>
                </a:solidFill>
                <a:latin typeface="Trebuchet MS" pitchFamily="34" charset="0"/>
                <a:ea typeface="Trebuchet MS" pitchFamily="34" charset="-122"/>
                <a:cs typeface="Trebuchet MS" pitchFamily="34" charset="-120"/>
              </a:rPr>
              <a:t>Same heater family. Same defect theory. Same demonstrative kit. Ready to deploy in your case.</a:t>
            </a:r>
            <a:endParaRPr lang="en-US" sz="1800" dirty="0"/>
          </a:p>
        </p:txBody>
      </p:sp>
      <p:sp>
        <p:nvSpPr>
          <p:cNvPr id="12" name="Shape 10"/>
          <p:cNvSpPr/>
          <p:nvPr/>
        </p:nvSpPr>
        <p:spPr>
          <a:xfrm>
            <a:off x="0" y="6400800"/>
            <a:ext cx="12188952" cy="457200"/>
          </a:xfrm>
          <a:prstGeom prst="rect">
            <a:avLst/>
          </a:prstGeom>
          <a:solidFill>
            <a:srgbClr val="11181F"/>
          </a:solidFill>
          <a:ln w="12700">
            <a:solidFill>
              <a:srgbClr val="11181F"/>
            </a:solidFill>
            <a:prstDash val="solid"/>
          </a:ln>
        </p:spPr>
      </p:sp>
      <p:sp>
        <p:nvSpPr>
          <p:cNvPr id="13" name="Text 11"/>
          <p:cNvSpPr/>
          <p:nvPr/>
        </p:nvSpPr>
        <p:spPr>
          <a:xfrm>
            <a:off x="548640" y="6446520"/>
            <a:ext cx="5486400" cy="201168"/>
          </a:xfrm>
          <a:prstGeom prst="rect">
            <a:avLst/>
          </a:prstGeom>
          <a:noFill/>
          <a:ln/>
        </p:spPr>
        <p:txBody>
          <a:bodyPr wrap="square" lIns="0" tIns="0" rIns="0" bIns="0" rtlCol="0" anchor="ctr"/>
          <a:lstStyle/>
          <a:p>
            <a:pPr indent="0" marL="0">
              <a:buNone/>
            </a:pPr>
            <a:r>
              <a:rPr lang="en-US" sz="1000" b="1" spc="300" kern="0" dirty="0">
                <a:solidFill>
                  <a:srgbClr val="FFFFFF"/>
                </a:solidFill>
                <a:latin typeface="Trebuchet MS" pitchFamily="34" charset="0"/>
                <a:ea typeface="Trebuchet MS" pitchFamily="34" charset="-122"/>
                <a:cs typeface="Trebuchet MS" pitchFamily="34" charset="-120"/>
              </a:rPr>
              <a:t>THE HOMAMPOUR LAW FIRM, PC</a:t>
            </a:r>
            <a:endParaRPr lang="en-US" sz="1000" dirty="0"/>
          </a:p>
        </p:txBody>
      </p:sp>
      <p:sp>
        <p:nvSpPr>
          <p:cNvPr id="14" name="Text 12"/>
          <p:cNvSpPr/>
          <p:nvPr/>
        </p:nvSpPr>
        <p:spPr>
          <a:xfrm>
            <a:off x="548640" y="6647688"/>
            <a:ext cx="10972800" cy="182880"/>
          </a:xfrm>
          <a:prstGeom prst="rect">
            <a:avLst/>
          </a:prstGeom>
          <a:noFill/>
          <a:ln/>
        </p:spPr>
        <p:txBody>
          <a:bodyPr wrap="square" lIns="0" tIns="0" rIns="0" bIns="0" rtlCol="0" anchor="ctr"/>
          <a:lstStyle/>
          <a:p>
            <a:pPr indent="0" marL="0">
              <a:buNone/>
            </a:pPr>
            <a:r>
              <a:rPr lang="en-US" sz="900" dirty="0">
                <a:solidFill>
                  <a:srgbClr val="B9C2CF"/>
                </a:solidFill>
                <a:latin typeface="Calibri" pitchFamily="34" charset="0"/>
                <a:ea typeface="Calibri" pitchFamily="34" charset="-122"/>
                <a:cs typeface="Calibri" pitchFamily="34" charset="-120"/>
              </a:rPr>
              <a:t>15303 Ventura Blvd, Suite 1450, Sherman Oaks, CA 91436  •  (323) 252-7921  •  homampour.com</a:t>
            </a:r>
            <a:endParaRPr lang="en-US" sz="900" dirty="0"/>
          </a:p>
        </p:txBody>
      </p:sp>
      <p:sp>
        <p:nvSpPr>
          <p:cNvPr id="15" name="Text 13"/>
          <p:cNvSpPr/>
          <p:nvPr/>
        </p:nvSpPr>
        <p:spPr>
          <a:xfrm>
            <a:off x="10972800" y="6446520"/>
            <a:ext cx="1097280" cy="201168"/>
          </a:xfrm>
          <a:prstGeom prst="rect">
            <a:avLst/>
          </a:prstGeom>
          <a:noFill/>
          <a:ln/>
        </p:spPr>
        <p:txBody>
          <a:bodyPr wrap="square" lIns="0" tIns="0" rIns="0" bIns="0" rtlCol="0" anchor="ctr"/>
          <a:lstStyle/>
          <a:p>
            <a:pPr algn="r" indent="0" marL="0">
              <a:buNone/>
            </a:pPr>
            <a:r>
              <a:rPr lang="en-US" sz="900" dirty="0">
                <a:solidFill>
                  <a:srgbClr val="B9C2CF"/>
                </a:solidFill>
                <a:latin typeface="Calibri" pitchFamily="34" charset="0"/>
                <a:ea typeface="Calibri" pitchFamily="34" charset="-122"/>
                <a:cs typeface="Calibri" pitchFamily="34" charset="-120"/>
              </a:rPr>
              <a:t>04 / 25</a:t>
            </a:r>
            <a:endParaRPr lang="en-US" sz="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4F1EC"/>
        </a:solidFill>
      </p:bgPr>
    </p:bg>
    <p:spTree>
      <p:nvGrpSpPr>
        <p:cNvPr id="1" name=""/>
        <p:cNvGrpSpPr/>
        <p:nvPr/>
      </p:nvGrpSpPr>
      <p:grpSpPr>
        <a:xfrm>
          <a:off x="0" y="0"/>
          <a:ext cx="0" cy="0"/>
          <a:chOff x="0" y="0"/>
          <a:chExt cx="0" cy="0"/>
        </a:xfrm>
      </p:grpSpPr>
      <p:sp>
        <p:nvSpPr>
          <p:cNvPr id="2" name="Shape 0"/>
          <p:cNvSpPr/>
          <p:nvPr/>
        </p:nvSpPr>
        <p:spPr>
          <a:xfrm>
            <a:off x="0" y="0"/>
            <a:ext cx="12188952" cy="164592"/>
          </a:xfrm>
          <a:prstGeom prst="rect">
            <a:avLst/>
          </a:prstGeom>
          <a:solidFill>
            <a:srgbClr val="E07A24"/>
          </a:solidFill>
          <a:ln w="12700">
            <a:solidFill>
              <a:srgbClr val="E07A24"/>
            </a:solidFill>
            <a:prstDash val="solid"/>
          </a:ln>
        </p:spPr>
      </p:sp>
      <p:sp>
        <p:nvSpPr>
          <p:cNvPr id="3" name="Text 1"/>
          <p:cNvSpPr/>
          <p:nvPr/>
        </p:nvSpPr>
        <p:spPr>
          <a:xfrm>
            <a:off x="548640" y="292608"/>
            <a:ext cx="11064240" cy="274320"/>
          </a:xfrm>
          <a:prstGeom prst="rect">
            <a:avLst/>
          </a:prstGeom>
          <a:noFill/>
          <a:ln/>
        </p:spPr>
        <p:txBody>
          <a:bodyPr wrap="square" lIns="0" tIns="0" rIns="0" bIns="0" rtlCol="0" anchor="ctr"/>
          <a:lstStyle/>
          <a:p>
            <a:pPr indent="0" marL="0">
              <a:buNone/>
            </a:pPr>
            <a:r>
              <a:rPr lang="en-US" sz="1100" b="1" spc="400" kern="0" dirty="0">
                <a:solidFill>
                  <a:srgbClr val="E07A24"/>
                </a:solidFill>
                <a:latin typeface="Trebuchet MS" pitchFamily="34" charset="0"/>
                <a:ea typeface="Trebuchet MS" pitchFamily="34" charset="-122"/>
                <a:cs typeface="Trebuchet MS" pitchFamily="34" charset="-120"/>
              </a:rPr>
              <a:t>INTAKE — WHAT TO LOOK FOR</a:t>
            </a:r>
            <a:endParaRPr lang="en-US" sz="1100" dirty="0"/>
          </a:p>
        </p:txBody>
      </p:sp>
      <p:sp>
        <p:nvSpPr>
          <p:cNvPr id="4" name="Text 2"/>
          <p:cNvSpPr/>
          <p:nvPr/>
        </p:nvSpPr>
        <p:spPr>
          <a:xfrm>
            <a:off x="548640" y="566928"/>
            <a:ext cx="11064240" cy="731520"/>
          </a:xfrm>
          <a:prstGeom prst="rect">
            <a:avLst/>
          </a:prstGeom>
          <a:noFill/>
          <a:ln/>
        </p:spPr>
        <p:txBody>
          <a:bodyPr wrap="square" lIns="0" tIns="0" rIns="0" bIns="0" rtlCol="0" anchor="t">
            <a:normAutofit/>
          </a:bodyPr>
          <a:lstStyle/>
          <a:p>
            <a:pPr indent="0" marL="0">
              <a:buNone/>
            </a:pPr>
            <a:r>
              <a:rPr lang="en-US" sz="2600" b="1" dirty="0">
                <a:solidFill>
                  <a:srgbClr val="0F1822"/>
                </a:solidFill>
                <a:latin typeface="Trebuchet MS" pitchFamily="34" charset="0"/>
                <a:ea typeface="Trebuchet MS" pitchFamily="34" charset="-122"/>
                <a:cs typeface="Trebuchet MS" pitchFamily="34" charset="-120"/>
              </a:rPr>
              <a:t>You probably have one of these cases. Here is how to spot it.</a:t>
            </a:r>
            <a:endParaRPr lang="en-US" sz="2600" dirty="0"/>
          </a:p>
        </p:txBody>
      </p:sp>
      <p:sp>
        <p:nvSpPr>
          <p:cNvPr id="5" name="Text 3"/>
          <p:cNvSpPr/>
          <p:nvPr/>
        </p:nvSpPr>
        <p:spPr>
          <a:xfrm>
            <a:off x="548640" y="1554480"/>
            <a:ext cx="5486400" cy="292608"/>
          </a:xfrm>
          <a:prstGeom prst="rect">
            <a:avLst/>
          </a:prstGeom>
          <a:noFill/>
          <a:ln/>
        </p:spPr>
        <p:txBody>
          <a:bodyPr wrap="square" lIns="0" tIns="0" rIns="0" bIns="0" rtlCol="0" anchor="ctr"/>
          <a:lstStyle/>
          <a:p>
            <a:pPr indent="0" marL="0">
              <a:buNone/>
            </a:pPr>
            <a:r>
              <a:rPr lang="en-US" sz="1200" b="1" spc="300" kern="0" dirty="0">
                <a:solidFill>
                  <a:srgbClr val="E07A24"/>
                </a:solidFill>
                <a:latin typeface="Trebuchet MS" pitchFamily="34" charset="0"/>
                <a:ea typeface="Trebuchet MS" pitchFamily="34" charset="-122"/>
                <a:cs typeface="Trebuchet MS" pitchFamily="34" charset="-120"/>
              </a:rPr>
              <a:t>THE FACT PATTERN</a:t>
            </a:r>
            <a:endParaRPr lang="en-US" sz="1200" dirty="0"/>
          </a:p>
        </p:txBody>
      </p:sp>
      <p:sp>
        <p:nvSpPr>
          <p:cNvPr id="6" name="Text 4"/>
          <p:cNvSpPr/>
          <p:nvPr/>
        </p:nvSpPr>
        <p:spPr>
          <a:xfrm>
            <a:off x="548640" y="1920240"/>
            <a:ext cx="5486400" cy="256032"/>
          </a:xfrm>
          <a:prstGeom prst="rect">
            <a:avLst/>
          </a:prstGeom>
          <a:noFill/>
          <a:ln/>
        </p:spPr>
        <p:txBody>
          <a:bodyPr wrap="square" lIns="0" tIns="0" rIns="0" bIns="0" rtlCol="0" anchor="ctr"/>
          <a:lstStyle/>
          <a:p>
            <a:pPr indent="0" marL="0">
              <a:buNone/>
            </a:pPr>
            <a:r>
              <a:rPr lang="en-US" sz="1200" b="1" dirty="0">
                <a:solidFill>
                  <a:srgbClr val="0F1822"/>
                </a:solidFill>
                <a:latin typeface="Trebuchet MS" pitchFamily="34" charset="0"/>
                <a:ea typeface="Trebuchet MS" pitchFamily="34" charset="-122"/>
                <a:cs typeface="Trebuchet MS" pitchFamily="34" charset="-120"/>
              </a:rPr>
              <a:t>The product</a:t>
            </a:r>
            <a:endParaRPr lang="en-US" sz="1200" dirty="0"/>
          </a:p>
        </p:txBody>
      </p:sp>
      <p:sp>
        <p:nvSpPr>
          <p:cNvPr id="7" name="Text 5"/>
          <p:cNvSpPr/>
          <p:nvPr/>
        </p:nvSpPr>
        <p:spPr>
          <a:xfrm>
            <a:off x="548640" y="2176272"/>
            <a:ext cx="5486400" cy="594360"/>
          </a:xfrm>
          <a:prstGeom prst="rect">
            <a:avLst/>
          </a:prstGeom>
          <a:noFill/>
          <a:ln/>
        </p:spPr>
        <p:txBody>
          <a:bodyPr wrap="square" lIns="0" tIns="0" rIns="0" bIns="0" rtlCol="0" anchor="ctr"/>
          <a:lstStyle/>
          <a:p>
            <a:pPr indent="0" marL="0">
              <a:buNone/>
            </a:pPr>
            <a:r>
              <a:rPr lang="en-US" sz="1150" dirty="0">
                <a:solidFill>
                  <a:srgbClr val="0F1822"/>
                </a:solidFill>
                <a:latin typeface="Calibri" pitchFamily="34" charset="0"/>
                <a:ea typeface="Calibri" pitchFamily="34" charset="-122"/>
                <a:cs typeface="Calibri" pitchFamily="34" charset="-120"/>
              </a:rPr>
              <a:t>Tall, narrow tower heater with a glowing red vertical bar visible through a metal grille. Marketed as "radiant," "quartz," or "infrared."</a:t>
            </a:r>
            <a:endParaRPr lang="en-US" sz="1150" dirty="0"/>
          </a:p>
        </p:txBody>
      </p:sp>
      <p:sp>
        <p:nvSpPr>
          <p:cNvPr id="8" name="Text 6"/>
          <p:cNvSpPr/>
          <p:nvPr/>
        </p:nvSpPr>
        <p:spPr>
          <a:xfrm>
            <a:off x="548640" y="2798064"/>
            <a:ext cx="5486400" cy="256032"/>
          </a:xfrm>
          <a:prstGeom prst="rect">
            <a:avLst/>
          </a:prstGeom>
          <a:noFill/>
          <a:ln/>
        </p:spPr>
        <p:txBody>
          <a:bodyPr wrap="square" lIns="0" tIns="0" rIns="0" bIns="0" rtlCol="0" anchor="ctr"/>
          <a:lstStyle/>
          <a:p>
            <a:pPr indent="0" marL="0">
              <a:buNone/>
            </a:pPr>
            <a:r>
              <a:rPr lang="en-US" sz="1200" b="1" dirty="0">
                <a:solidFill>
                  <a:srgbClr val="0F1822"/>
                </a:solidFill>
                <a:latin typeface="Trebuchet MS" pitchFamily="34" charset="0"/>
                <a:ea typeface="Trebuchet MS" pitchFamily="34" charset="-122"/>
                <a:cs typeface="Trebuchet MS" pitchFamily="34" charset="-120"/>
              </a:rPr>
              <a:t>The brand</a:t>
            </a:r>
            <a:endParaRPr lang="en-US" sz="1200" dirty="0"/>
          </a:p>
        </p:txBody>
      </p:sp>
      <p:sp>
        <p:nvSpPr>
          <p:cNvPr id="9" name="Text 7"/>
          <p:cNvSpPr/>
          <p:nvPr/>
        </p:nvSpPr>
        <p:spPr>
          <a:xfrm>
            <a:off x="548640" y="3054096"/>
            <a:ext cx="5486400" cy="594360"/>
          </a:xfrm>
          <a:prstGeom prst="rect">
            <a:avLst/>
          </a:prstGeom>
          <a:noFill/>
          <a:ln/>
        </p:spPr>
        <p:txBody>
          <a:bodyPr wrap="square" lIns="0" tIns="0" rIns="0" bIns="0" rtlCol="0" anchor="ctr"/>
          <a:lstStyle/>
          <a:p>
            <a:pPr indent="0" marL="0">
              <a:buNone/>
            </a:pPr>
            <a:r>
              <a:rPr lang="en-US" sz="1150" dirty="0">
                <a:solidFill>
                  <a:srgbClr val="0F1822"/>
                </a:solidFill>
                <a:latin typeface="Calibri" pitchFamily="34" charset="0"/>
                <a:ea typeface="Calibri" pitchFamily="34" charset="-122"/>
                <a:cs typeface="Calibri" pitchFamily="34" charset="-120"/>
              </a:rPr>
              <a:t>Holmes, Sunbeam, Patton, Bionaire, Rival, Oster, or Mr. Coffee. Big-box retail. Often a holiday-season purchase.</a:t>
            </a:r>
            <a:endParaRPr lang="en-US" sz="1150" dirty="0"/>
          </a:p>
        </p:txBody>
      </p:sp>
      <p:sp>
        <p:nvSpPr>
          <p:cNvPr id="10" name="Text 8"/>
          <p:cNvSpPr/>
          <p:nvPr/>
        </p:nvSpPr>
        <p:spPr>
          <a:xfrm>
            <a:off x="548640" y="3675888"/>
            <a:ext cx="5486400" cy="256032"/>
          </a:xfrm>
          <a:prstGeom prst="rect">
            <a:avLst/>
          </a:prstGeom>
          <a:noFill/>
          <a:ln/>
        </p:spPr>
        <p:txBody>
          <a:bodyPr wrap="square" lIns="0" tIns="0" rIns="0" bIns="0" rtlCol="0" anchor="ctr"/>
          <a:lstStyle/>
          <a:p>
            <a:pPr indent="0" marL="0">
              <a:buNone/>
            </a:pPr>
            <a:r>
              <a:rPr lang="en-US" sz="1200" b="1" dirty="0">
                <a:solidFill>
                  <a:srgbClr val="0F1822"/>
                </a:solidFill>
                <a:latin typeface="Trebuchet MS" pitchFamily="34" charset="0"/>
                <a:ea typeface="Trebuchet MS" pitchFamily="34" charset="-122"/>
                <a:cs typeface="Trebuchet MS" pitchFamily="34" charset="-120"/>
              </a:rPr>
              <a:t>The ignition</a:t>
            </a:r>
            <a:endParaRPr lang="en-US" sz="1200" dirty="0"/>
          </a:p>
        </p:txBody>
      </p:sp>
      <p:sp>
        <p:nvSpPr>
          <p:cNvPr id="11" name="Text 9"/>
          <p:cNvSpPr/>
          <p:nvPr/>
        </p:nvSpPr>
        <p:spPr>
          <a:xfrm>
            <a:off x="548640" y="3931920"/>
            <a:ext cx="5486400" cy="594360"/>
          </a:xfrm>
          <a:prstGeom prst="rect">
            <a:avLst/>
          </a:prstGeom>
          <a:noFill/>
          <a:ln/>
        </p:spPr>
        <p:txBody>
          <a:bodyPr wrap="square" lIns="0" tIns="0" rIns="0" bIns="0" rtlCol="0" anchor="ctr"/>
          <a:lstStyle/>
          <a:p>
            <a:pPr indent="0" marL="0">
              <a:buNone/>
            </a:pPr>
            <a:r>
              <a:rPr lang="en-US" sz="1150" dirty="0">
                <a:solidFill>
                  <a:srgbClr val="0F1822"/>
                </a:solidFill>
                <a:latin typeface="Calibri" pitchFamily="34" charset="0"/>
                <a:ea typeface="Calibri" pitchFamily="34" charset="-122"/>
                <a:cs typeface="Calibri" pitchFamily="34" charset="-120"/>
              </a:rPr>
              <a:t>A blanket, clothing, drapery, pet bed, or paper falls onto or against the front grille. Within minutes the fabric ignites.</a:t>
            </a:r>
            <a:endParaRPr lang="en-US" sz="1150" dirty="0"/>
          </a:p>
        </p:txBody>
      </p:sp>
      <p:sp>
        <p:nvSpPr>
          <p:cNvPr id="12" name="Text 10"/>
          <p:cNvSpPr/>
          <p:nvPr/>
        </p:nvSpPr>
        <p:spPr>
          <a:xfrm>
            <a:off x="548640" y="4553712"/>
            <a:ext cx="5486400" cy="256032"/>
          </a:xfrm>
          <a:prstGeom prst="rect">
            <a:avLst/>
          </a:prstGeom>
          <a:noFill/>
          <a:ln/>
        </p:spPr>
        <p:txBody>
          <a:bodyPr wrap="square" lIns="0" tIns="0" rIns="0" bIns="0" rtlCol="0" anchor="ctr"/>
          <a:lstStyle/>
          <a:p>
            <a:pPr indent="0" marL="0">
              <a:buNone/>
            </a:pPr>
            <a:r>
              <a:rPr lang="en-US" sz="1200" b="1" dirty="0">
                <a:solidFill>
                  <a:srgbClr val="0F1822"/>
                </a:solidFill>
                <a:latin typeface="Trebuchet MS" pitchFamily="34" charset="0"/>
                <a:ea typeface="Trebuchet MS" pitchFamily="34" charset="-122"/>
                <a:cs typeface="Trebuchet MS" pitchFamily="34" charset="-120"/>
              </a:rPr>
              <a:t>The damage</a:t>
            </a:r>
            <a:endParaRPr lang="en-US" sz="1200" dirty="0"/>
          </a:p>
        </p:txBody>
      </p:sp>
      <p:sp>
        <p:nvSpPr>
          <p:cNvPr id="13" name="Text 11"/>
          <p:cNvSpPr/>
          <p:nvPr/>
        </p:nvSpPr>
        <p:spPr>
          <a:xfrm>
            <a:off x="548640" y="4809744"/>
            <a:ext cx="5486400" cy="594360"/>
          </a:xfrm>
          <a:prstGeom prst="rect">
            <a:avLst/>
          </a:prstGeom>
          <a:noFill/>
          <a:ln/>
        </p:spPr>
        <p:txBody>
          <a:bodyPr wrap="square" lIns="0" tIns="0" rIns="0" bIns="0" rtlCol="0" anchor="ctr"/>
          <a:lstStyle/>
          <a:p>
            <a:pPr indent="0" marL="0">
              <a:buNone/>
            </a:pPr>
            <a:r>
              <a:rPr lang="en-US" sz="1150" dirty="0">
                <a:solidFill>
                  <a:srgbClr val="0F1822"/>
                </a:solidFill>
                <a:latin typeface="Calibri" pitchFamily="34" charset="0"/>
                <a:ea typeface="Calibri" pitchFamily="34" charset="-122"/>
                <a:cs typeface="Calibri" pitchFamily="34" charset="-120"/>
              </a:rPr>
              <a:t>Bedroom or apartment fire, often overnight. Severe burns, smoke inhalation, wrongful death — frequently children or elderly.</a:t>
            </a:r>
            <a:endParaRPr lang="en-US" sz="1150" dirty="0"/>
          </a:p>
        </p:txBody>
      </p:sp>
      <p:sp>
        <p:nvSpPr>
          <p:cNvPr id="14" name="Text 12"/>
          <p:cNvSpPr/>
          <p:nvPr/>
        </p:nvSpPr>
        <p:spPr>
          <a:xfrm>
            <a:off x="548640" y="5431536"/>
            <a:ext cx="5486400" cy="256032"/>
          </a:xfrm>
          <a:prstGeom prst="rect">
            <a:avLst/>
          </a:prstGeom>
          <a:noFill/>
          <a:ln/>
        </p:spPr>
        <p:txBody>
          <a:bodyPr wrap="square" lIns="0" tIns="0" rIns="0" bIns="0" rtlCol="0" anchor="ctr"/>
          <a:lstStyle/>
          <a:p>
            <a:pPr indent="0" marL="0">
              <a:buNone/>
            </a:pPr>
            <a:r>
              <a:rPr lang="en-US" sz="1200" b="1" dirty="0">
                <a:solidFill>
                  <a:srgbClr val="0F1822"/>
                </a:solidFill>
                <a:latin typeface="Trebuchet MS" pitchFamily="34" charset="0"/>
                <a:ea typeface="Trebuchet MS" pitchFamily="34" charset="-122"/>
                <a:cs typeface="Trebuchet MS" pitchFamily="34" charset="-120"/>
              </a:rPr>
              <a:t>The defense</a:t>
            </a:r>
            <a:endParaRPr lang="en-US" sz="1200" dirty="0"/>
          </a:p>
        </p:txBody>
      </p:sp>
      <p:sp>
        <p:nvSpPr>
          <p:cNvPr id="15" name="Text 13"/>
          <p:cNvSpPr/>
          <p:nvPr/>
        </p:nvSpPr>
        <p:spPr>
          <a:xfrm>
            <a:off x="548640" y="5687568"/>
            <a:ext cx="5486400" cy="594360"/>
          </a:xfrm>
          <a:prstGeom prst="rect">
            <a:avLst/>
          </a:prstGeom>
          <a:noFill/>
          <a:ln/>
        </p:spPr>
        <p:txBody>
          <a:bodyPr wrap="square" lIns="0" tIns="0" rIns="0" bIns="0" rtlCol="0" anchor="ctr"/>
          <a:lstStyle/>
          <a:p>
            <a:pPr indent="0" marL="0">
              <a:buNone/>
            </a:pPr>
            <a:r>
              <a:rPr lang="en-US" sz="1150" dirty="0">
                <a:solidFill>
                  <a:srgbClr val="0F1822"/>
                </a:solidFill>
                <a:latin typeface="Calibri" pitchFamily="34" charset="0"/>
                <a:ea typeface="Calibri" pitchFamily="34" charset="-122"/>
                <a:cs typeface="Calibri" pitchFamily="34" charset="-120"/>
              </a:rPr>
              <a:t>"User error." "The heater had tip-over and overheat protection." All of which we have already beaten.</a:t>
            </a:r>
            <a:endParaRPr lang="en-US" sz="1150" dirty="0"/>
          </a:p>
        </p:txBody>
      </p:sp>
      <p:sp>
        <p:nvSpPr>
          <p:cNvPr id="16" name="Shape 14"/>
          <p:cNvSpPr/>
          <p:nvPr/>
        </p:nvSpPr>
        <p:spPr>
          <a:xfrm>
            <a:off x="6492240" y="1554480"/>
            <a:ext cx="5166360" cy="4572000"/>
          </a:xfrm>
          <a:prstGeom prst="roundRect">
            <a:avLst>
              <a:gd name="adj" fmla="val 1600"/>
            </a:avLst>
          </a:prstGeom>
          <a:solidFill>
            <a:srgbClr val="1A2332"/>
          </a:solidFill>
          <a:ln w="12700">
            <a:solidFill>
              <a:srgbClr val="1A2332"/>
            </a:solidFill>
            <a:prstDash val="solid"/>
          </a:ln>
        </p:spPr>
      </p:sp>
      <p:sp>
        <p:nvSpPr>
          <p:cNvPr id="17" name="Text 15"/>
          <p:cNvSpPr/>
          <p:nvPr/>
        </p:nvSpPr>
        <p:spPr>
          <a:xfrm>
            <a:off x="6720840" y="1737360"/>
            <a:ext cx="4754880" cy="274320"/>
          </a:xfrm>
          <a:prstGeom prst="rect">
            <a:avLst/>
          </a:prstGeom>
          <a:noFill/>
          <a:ln/>
        </p:spPr>
        <p:txBody>
          <a:bodyPr wrap="square" lIns="0" tIns="0" rIns="0" bIns="0" rtlCol="0" anchor="ctr"/>
          <a:lstStyle/>
          <a:p>
            <a:pPr indent="0" marL="0">
              <a:buNone/>
            </a:pPr>
            <a:r>
              <a:rPr lang="en-US" sz="1100" b="1" spc="400" kern="0" dirty="0">
                <a:solidFill>
                  <a:srgbClr val="E07A24"/>
                </a:solidFill>
                <a:latin typeface="Trebuchet MS" pitchFamily="34" charset="0"/>
                <a:ea typeface="Trebuchet MS" pitchFamily="34" charset="-122"/>
                <a:cs typeface="Trebuchet MS" pitchFamily="34" charset="-120"/>
              </a:rPr>
              <a:t>CALL US BEFORE YOU PASS</a:t>
            </a:r>
            <a:endParaRPr lang="en-US" sz="1100" dirty="0"/>
          </a:p>
        </p:txBody>
      </p:sp>
      <p:sp>
        <p:nvSpPr>
          <p:cNvPr id="18" name="Text 16"/>
          <p:cNvSpPr/>
          <p:nvPr/>
        </p:nvSpPr>
        <p:spPr>
          <a:xfrm>
            <a:off x="6720840" y="2057400"/>
            <a:ext cx="4754880" cy="822960"/>
          </a:xfrm>
          <a:prstGeom prst="rect">
            <a:avLst/>
          </a:prstGeom>
          <a:noFill/>
          <a:ln/>
        </p:spPr>
        <p:txBody>
          <a:bodyPr wrap="square" lIns="0" tIns="0" rIns="0" bIns="0" rtlCol="0" anchor="ctr"/>
          <a:lstStyle/>
          <a:p>
            <a:pPr indent="0" marL="0">
              <a:buNone/>
            </a:pPr>
            <a:r>
              <a:rPr lang="en-US" sz="1800" b="1" dirty="0">
                <a:solidFill>
                  <a:srgbClr val="FFFFFF"/>
                </a:solidFill>
                <a:latin typeface="Trebuchet MS" pitchFamily="34" charset="0"/>
                <a:ea typeface="Trebuchet MS" pitchFamily="34" charset="-122"/>
                <a:cs typeface="Trebuchet MS" pitchFamily="34" charset="-120"/>
              </a:rPr>
              <a:t>Pre-suit preservation matters more here than almost any case.</a:t>
            </a:r>
            <a:endParaRPr lang="en-US" sz="1800" dirty="0"/>
          </a:p>
        </p:txBody>
      </p:sp>
      <p:sp>
        <p:nvSpPr>
          <p:cNvPr id="19" name="Shape 17"/>
          <p:cNvSpPr/>
          <p:nvPr/>
        </p:nvSpPr>
        <p:spPr>
          <a:xfrm>
            <a:off x="6720840" y="3108960"/>
            <a:ext cx="91440" cy="91440"/>
          </a:xfrm>
          <a:prstGeom prst="rect">
            <a:avLst/>
          </a:prstGeom>
          <a:solidFill>
            <a:srgbClr val="E07A24"/>
          </a:solidFill>
          <a:ln w="12700">
            <a:solidFill>
              <a:srgbClr val="E07A24"/>
            </a:solidFill>
            <a:prstDash val="solid"/>
          </a:ln>
        </p:spPr>
      </p:sp>
      <p:sp>
        <p:nvSpPr>
          <p:cNvPr id="20" name="Text 18"/>
          <p:cNvSpPr/>
          <p:nvPr/>
        </p:nvSpPr>
        <p:spPr>
          <a:xfrm>
            <a:off x="6903720" y="3017520"/>
            <a:ext cx="4617720" cy="365760"/>
          </a:xfrm>
          <a:prstGeom prst="rect">
            <a:avLst/>
          </a:prstGeom>
          <a:noFill/>
          <a:ln/>
        </p:spPr>
        <p:txBody>
          <a:bodyPr wrap="square" lIns="0" tIns="0" rIns="0" bIns="0" rtlCol="0" anchor="ctr"/>
          <a:lstStyle/>
          <a:p>
            <a:pPr indent="0" marL="0">
              <a:buNone/>
            </a:pPr>
            <a:r>
              <a:rPr lang="en-US" sz="1250" dirty="0">
                <a:solidFill>
                  <a:srgbClr val="E8EAED"/>
                </a:solidFill>
                <a:latin typeface="Calibri" pitchFamily="34" charset="0"/>
                <a:ea typeface="Calibri" pitchFamily="34" charset="-122"/>
                <a:cs typeface="Calibri" pitchFamily="34" charset="-120"/>
              </a:rPr>
              <a:t>Locate and preserve the heater — even if heat-damaged.</a:t>
            </a:r>
            <a:endParaRPr lang="en-US" sz="1250" dirty="0"/>
          </a:p>
        </p:txBody>
      </p:sp>
      <p:sp>
        <p:nvSpPr>
          <p:cNvPr id="21" name="Shape 19"/>
          <p:cNvSpPr/>
          <p:nvPr/>
        </p:nvSpPr>
        <p:spPr>
          <a:xfrm>
            <a:off x="6720840" y="3566160"/>
            <a:ext cx="91440" cy="91440"/>
          </a:xfrm>
          <a:prstGeom prst="rect">
            <a:avLst/>
          </a:prstGeom>
          <a:solidFill>
            <a:srgbClr val="E07A24"/>
          </a:solidFill>
          <a:ln w="12700">
            <a:solidFill>
              <a:srgbClr val="E07A24"/>
            </a:solidFill>
            <a:prstDash val="solid"/>
          </a:ln>
        </p:spPr>
      </p:sp>
      <p:sp>
        <p:nvSpPr>
          <p:cNvPr id="22" name="Text 20"/>
          <p:cNvSpPr/>
          <p:nvPr/>
        </p:nvSpPr>
        <p:spPr>
          <a:xfrm>
            <a:off x="6903720" y="3474720"/>
            <a:ext cx="4617720" cy="365760"/>
          </a:xfrm>
          <a:prstGeom prst="rect">
            <a:avLst/>
          </a:prstGeom>
          <a:noFill/>
          <a:ln/>
        </p:spPr>
        <p:txBody>
          <a:bodyPr wrap="square" lIns="0" tIns="0" rIns="0" bIns="0" rtlCol="0" anchor="ctr"/>
          <a:lstStyle/>
          <a:p>
            <a:pPr indent="0" marL="0">
              <a:buNone/>
            </a:pPr>
            <a:r>
              <a:rPr lang="en-US" sz="1250" dirty="0">
                <a:solidFill>
                  <a:srgbClr val="E8EAED"/>
                </a:solidFill>
                <a:latin typeface="Calibri" pitchFamily="34" charset="0"/>
                <a:ea typeface="Calibri" pitchFamily="34" charset="-122"/>
                <a:cs typeface="Calibri" pitchFamily="34" charset="-120"/>
              </a:rPr>
              <a:t>Photograph the scene before any cleanup; document the fabric.</a:t>
            </a:r>
            <a:endParaRPr lang="en-US" sz="1250" dirty="0"/>
          </a:p>
        </p:txBody>
      </p:sp>
      <p:sp>
        <p:nvSpPr>
          <p:cNvPr id="23" name="Shape 21"/>
          <p:cNvSpPr/>
          <p:nvPr/>
        </p:nvSpPr>
        <p:spPr>
          <a:xfrm>
            <a:off x="6720840" y="4023360"/>
            <a:ext cx="91440" cy="91440"/>
          </a:xfrm>
          <a:prstGeom prst="rect">
            <a:avLst/>
          </a:prstGeom>
          <a:solidFill>
            <a:srgbClr val="E07A24"/>
          </a:solidFill>
          <a:ln w="12700">
            <a:solidFill>
              <a:srgbClr val="E07A24"/>
            </a:solidFill>
            <a:prstDash val="solid"/>
          </a:ln>
        </p:spPr>
      </p:sp>
      <p:sp>
        <p:nvSpPr>
          <p:cNvPr id="24" name="Text 22"/>
          <p:cNvSpPr/>
          <p:nvPr/>
        </p:nvSpPr>
        <p:spPr>
          <a:xfrm>
            <a:off x="6903720" y="3931920"/>
            <a:ext cx="4617720" cy="365760"/>
          </a:xfrm>
          <a:prstGeom prst="rect">
            <a:avLst/>
          </a:prstGeom>
          <a:noFill/>
          <a:ln/>
        </p:spPr>
        <p:txBody>
          <a:bodyPr wrap="square" lIns="0" tIns="0" rIns="0" bIns="0" rtlCol="0" anchor="ctr"/>
          <a:lstStyle/>
          <a:p>
            <a:pPr indent="0" marL="0">
              <a:buNone/>
            </a:pPr>
            <a:r>
              <a:rPr lang="en-US" sz="1250" dirty="0">
                <a:solidFill>
                  <a:srgbClr val="E8EAED"/>
                </a:solidFill>
                <a:latin typeface="Calibri" pitchFamily="34" charset="0"/>
                <a:ea typeface="Calibri" pitchFamily="34" charset="-122"/>
                <a:cs typeface="Calibri" pitchFamily="34" charset="-120"/>
              </a:rPr>
              <a:t>Get the model number from the unit, box, or receipt.</a:t>
            </a:r>
            <a:endParaRPr lang="en-US" sz="1250" dirty="0"/>
          </a:p>
        </p:txBody>
      </p:sp>
      <p:sp>
        <p:nvSpPr>
          <p:cNvPr id="25" name="Shape 23"/>
          <p:cNvSpPr/>
          <p:nvPr/>
        </p:nvSpPr>
        <p:spPr>
          <a:xfrm>
            <a:off x="6720840" y="4480560"/>
            <a:ext cx="91440" cy="91440"/>
          </a:xfrm>
          <a:prstGeom prst="rect">
            <a:avLst/>
          </a:prstGeom>
          <a:solidFill>
            <a:srgbClr val="E07A24"/>
          </a:solidFill>
          <a:ln w="12700">
            <a:solidFill>
              <a:srgbClr val="E07A24"/>
            </a:solidFill>
            <a:prstDash val="solid"/>
          </a:ln>
        </p:spPr>
      </p:sp>
      <p:sp>
        <p:nvSpPr>
          <p:cNvPr id="26" name="Text 24"/>
          <p:cNvSpPr/>
          <p:nvPr/>
        </p:nvSpPr>
        <p:spPr>
          <a:xfrm>
            <a:off x="6903720" y="4389120"/>
            <a:ext cx="4617720" cy="365760"/>
          </a:xfrm>
          <a:prstGeom prst="rect">
            <a:avLst/>
          </a:prstGeom>
          <a:noFill/>
          <a:ln/>
        </p:spPr>
        <p:txBody>
          <a:bodyPr wrap="square" lIns="0" tIns="0" rIns="0" bIns="0" rtlCol="0" anchor="ctr"/>
          <a:lstStyle/>
          <a:p>
            <a:pPr indent="0" marL="0">
              <a:buNone/>
            </a:pPr>
            <a:r>
              <a:rPr lang="en-US" sz="1250" dirty="0">
                <a:solidFill>
                  <a:srgbClr val="E8EAED"/>
                </a:solidFill>
                <a:latin typeface="Calibri" pitchFamily="34" charset="0"/>
                <a:ea typeface="Calibri" pitchFamily="34" charset="-122"/>
                <a:cs typeface="Calibri" pitchFamily="34" charset="-120"/>
              </a:rPr>
              <a:t>Hold the fire department report and any insurer photos.</a:t>
            </a:r>
            <a:endParaRPr lang="en-US" sz="1250" dirty="0"/>
          </a:p>
        </p:txBody>
      </p:sp>
      <p:sp>
        <p:nvSpPr>
          <p:cNvPr id="27" name="Shape 25"/>
          <p:cNvSpPr/>
          <p:nvPr/>
        </p:nvSpPr>
        <p:spPr>
          <a:xfrm>
            <a:off x="6720840" y="4937760"/>
            <a:ext cx="91440" cy="91440"/>
          </a:xfrm>
          <a:prstGeom prst="rect">
            <a:avLst/>
          </a:prstGeom>
          <a:solidFill>
            <a:srgbClr val="E07A24"/>
          </a:solidFill>
          <a:ln w="12700">
            <a:solidFill>
              <a:srgbClr val="E07A24"/>
            </a:solidFill>
            <a:prstDash val="solid"/>
          </a:ln>
        </p:spPr>
      </p:sp>
      <p:sp>
        <p:nvSpPr>
          <p:cNvPr id="28" name="Text 26"/>
          <p:cNvSpPr/>
          <p:nvPr/>
        </p:nvSpPr>
        <p:spPr>
          <a:xfrm>
            <a:off x="6903720" y="4846320"/>
            <a:ext cx="4617720" cy="365760"/>
          </a:xfrm>
          <a:prstGeom prst="rect">
            <a:avLst/>
          </a:prstGeom>
          <a:noFill/>
          <a:ln/>
        </p:spPr>
        <p:txBody>
          <a:bodyPr wrap="square" lIns="0" tIns="0" rIns="0" bIns="0" rtlCol="0" anchor="ctr"/>
          <a:lstStyle/>
          <a:p>
            <a:pPr indent="0" marL="0">
              <a:buNone/>
            </a:pPr>
            <a:r>
              <a:rPr lang="en-US" sz="1250" dirty="0">
                <a:solidFill>
                  <a:srgbClr val="E8EAED"/>
                </a:solidFill>
                <a:latin typeface="Calibri" pitchFamily="34" charset="0"/>
                <a:ea typeface="Calibri" pitchFamily="34" charset="-122"/>
                <a:cs typeface="Calibri" pitchFamily="34" charset="-120"/>
              </a:rPr>
              <a:t>Do not let the insurer subrogate without our involvement.</a:t>
            </a:r>
            <a:endParaRPr lang="en-US" sz="1250" dirty="0"/>
          </a:p>
        </p:txBody>
      </p:sp>
      <p:sp>
        <p:nvSpPr>
          <p:cNvPr id="29" name="Text 27"/>
          <p:cNvSpPr/>
          <p:nvPr/>
        </p:nvSpPr>
        <p:spPr>
          <a:xfrm>
            <a:off x="6720840" y="5532120"/>
            <a:ext cx="4754880" cy="274320"/>
          </a:xfrm>
          <a:prstGeom prst="rect">
            <a:avLst/>
          </a:prstGeom>
          <a:noFill/>
          <a:ln/>
        </p:spPr>
        <p:txBody>
          <a:bodyPr wrap="square" lIns="0" tIns="0" rIns="0" bIns="0" rtlCol="0" anchor="ctr"/>
          <a:lstStyle/>
          <a:p>
            <a:pPr indent="0" marL="0">
              <a:buNone/>
            </a:pPr>
            <a:r>
              <a:rPr lang="en-US" sz="1300" b="1" dirty="0">
                <a:solidFill>
                  <a:srgbClr val="FFFFFF"/>
                </a:solidFill>
                <a:latin typeface="Trebuchet MS" pitchFamily="34" charset="0"/>
                <a:ea typeface="Trebuchet MS" pitchFamily="34" charset="-122"/>
                <a:cs typeface="Trebuchet MS" pitchFamily="34" charset="-120"/>
              </a:rPr>
              <a:t>Arash Homampour</a:t>
            </a:r>
            <a:endParaRPr lang="en-US" sz="1300" dirty="0"/>
          </a:p>
        </p:txBody>
      </p:sp>
      <p:sp>
        <p:nvSpPr>
          <p:cNvPr id="30" name="Text 28"/>
          <p:cNvSpPr/>
          <p:nvPr/>
        </p:nvSpPr>
        <p:spPr>
          <a:xfrm>
            <a:off x="6720840" y="5806440"/>
            <a:ext cx="4754880" cy="274320"/>
          </a:xfrm>
          <a:prstGeom prst="rect">
            <a:avLst/>
          </a:prstGeom>
          <a:noFill/>
          <a:ln/>
        </p:spPr>
        <p:txBody>
          <a:bodyPr wrap="square" lIns="0" tIns="0" rIns="0" bIns="0" rtlCol="0" anchor="ctr"/>
          <a:lstStyle/>
          <a:p>
            <a:pPr indent="0" marL="0">
              <a:buNone/>
            </a:pPr>
            <a:r>
              <a:rPr lang="en-US" sz="1200" dirty="0">
                <a:solidFill>
                  <a:srgbClr val="E07A24"/>
                </a:solidFill>
                <a:latin typeface="Calibri" pitchFamily="34" charset="0"/>
                <a:ea typeface="Calibri" pitchFamily="34" charset="-122"/>
                <a:cs typeface="Calibri" pitchFamily="34" charset="-120"/>
              </a:rPr>
              <a:t>(323) 252-7921  •  arash@homampour.com</a:t>
            </a:r>
            <a:endParaRPr lang="en-US" sz="1200" dirty="0"/>
          </a:p>
        </p:txBody>
      </p:sp>
      <p:sp>
        <p:nvSpPr>
          <p:cNvPr id="31" name="Shape 29"/>
          <p:cNvSpPr/>
          <p:nvPr/>
        </p:nvSpPr>
        <p:spPr>
          <a:xfrm>
            <a:off x="0" y="6400800"/>
            <a:ext cx="12188952" cy="457200"/>
          </a:xfrm>
          <a:prstGeom prst="rect">
            <a:avLst/>
          </a:prstGeom>
          <a:solidFill>
            <a:srgbClr val="1A2332"/>
          </a:solidFill>
          <a:ln w="12700">
            <a:solidFill>
              <a:srgbClr val="1A2332"/>
            </a:solidFill>
            <a:prstDash val="solid"/>
          </a:ln>
        </p:spPr>
      </p:sp>
      <p:sp>
        <p:nvSpPr>
          <p:cNvPr id="32" name="Text 30"/>
          <p:cNvSpPr/>
          <p:nvPr/>
        </p:nvSpPr>
        <p:spPr>
          <a:xfrm>
            <a:off x="548640" y="6446520"/>
            <a:ext cx="5486400" cy="201168"/>
          </a:xfrm>
          <a:prstGeom prst="rect">
            <a:avLst/>
          </a:prstGeom>
          <a:noFill/>
          <a:ln/>
        </p:spPr>
        <p:txBody>
          <a:bodyPr wrap="square" lIns="0" tIns="0" rIns="0" bIns="0" rtlCol="0" anchor="ctr"/>
          <a:lstStyle/>
          <a:p>
            <a:pPr indent="0" marL="0">
              <a:buNone/>
            </a:pPr>
            <a:r>
              <a:rPr lang="en-US" sz="1000" b="1" spc="300" kern="0" dirty="0">
                <a:solidFill>
                  <a:srgbClr val="FFFFFF"/>
                </a:solidFill>
                <a:latin typeface="Trebuchet MS" pitchFamily="34" charset="0"/>
                <a:ea typeface="Trebuchet MS" pitchFamily="34" charset="-122"/>
                <a:cs typeface="Trebuchet MS" pitchFamily="34" charset="-120"/>
              </a:rPr>
              <a:t>THE HOMAMPOUR LAW FIRM, PC</a:t>
            </a:r>
            <a:endParaRPr lang="en-US" sz="1000" dirty="0"/>
          </a:p>
        </p:txBody>
      </p:sp>
      <p:sp>
        <p:nvSpPr>
          <p:cNvPr id="33" name="Text 31"/>
          <p:cNvSpPr/>
          <p:nvPr/>
        </p:nvSpPr>
        <p:spPr>
          <a:xfrm>
            <a:off x="548640" y="6647688"/>
            <a:ext cx="10972800" cy="182880"/>
          </a:xfrm>
          <a:prstGeom prst="rect">
            <a:avLst/>
          </a:prstGeom>
          <a:noFill/>
          <a:ln/>
        </p:spPr>
        <p:txBody>
          <a:bodyPr wrap="square" lIns="0" tIns="0" rIns="0" bIns="0" rtlCol="0" anchor="ctr"/>
          <a:lstStyle/>
          <a:p>
            <a:pPr indent="0" marL="0">
              <a:buNone/>
            </a:pPr>
            <a:r>
              <a:rPr lang="en-US" sz="900" dirty="0">
                <a:solidFill>
                  <a:srgbClr val="B9C2CF"/>
                </a:solidFill>
                <a:latin typeface="Calibri" pitchFamily="34" charset="0"/>
                <a:ea typeface="Calibri" pitchFamily="34" charset="-122"/>
                <a:cs typeface="Calibri" pitchFamily="34" charset="-120"/>
              </a:rPr>
              <a:t>15303 Ventura Blvd, Suite 1450, Sherman Oaks, CA 91436  •  (323) 252-7921  •  homampour.com</a:t>
            </a:r>
            <a:endParaRPr lang="en-US" sz="900" dirty="0"/>
          </a:p>
        </p:txBody>
      </p:sp>
      <p:sp>
        <p:nvSpPr>
          <p:cNvPr id="34" name="Text 32"/>
          <p:cNvSpPr/>
          <p:nvPr/>
        </p:nvSpPr>
        <p:spPr>
          <a:xfrm>
            <a:off x="10972800" y="6446520"/>
            <a:ext cx="1097280" cy="201168"/>
          </a:xfrm>
          <a:prstGeom prst="rect">
            <a:avLst/>
          </a:prstGeom>
          <a:noFill/>
          <a:ln/>
        </p:spPr>
        <p:txBody>
          <a:bodyPr wrap="square" lIns="0" tIns="0" rIns="0" bIns="0" rtlCol="0" anchor="ctr"/>
          <a:lstStyle/>
          <a:p>
            <a:pPr algn="r" indent="0" marL="0">
              <a:buNone/>
            </a:pPr>
            <a:r>
              <a:rPr lang="en-US" sz="900" dirty="0">
                <a:solidFill>
                  <a:srgbClr val="B9C2CF"/>
                </a:solidFill>
                <a:latin typeface="Calibri" pitchFamily="34" charset="0"/>
                <a:ea typeface="Calibri" pitchFamily="34" charset="-122"/>
                <a:cs typeface="Calibri" pitchFamily="34" charset="-120"/>
              </a:rPr>
              <a:t>05 / 25</a:t>
            </a:r>
            <a:endParaRPr lang="en-US" sz="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1A2332"/>
        </a:solidFill>
      </p:bgPr>
    </p:bg>
    <p:spTree>
      <p:nvGrpSpPr>
        <p:cNvPr id="1" name=""/>
        <p:cNvGrpSpPr/>
        <p:nvPr/>
      </p:nvGrpSpPr>
      <p:grpSpPr>
        <a:xfrm>
          <a:off x="0" y="0"/>
          <a:ext cx="0" cy="0"/>
          <a:chOff x="0" y="0"/>
          <a:chExt cx="0" cy="0"/>
        </a:xfrm>
      </p:grpSpPr>
      <p:sp>
        <p:nvSpPr>
          <p:cNvPr id="2" name="Shape 0"/>
          <p:cNvSpPr/>
          <p:nvPr/>
        </p:nvSpPr>
        <p:spPr>
          <a:xfrm>
            <a:off x="0" y="0"/>
            <a:ext cx="12188952" cy="164592"/>
          </a:xfrm>
          <a:prstGeom prst="rect">
            <a:avLst/>
          </a:prstGeom>
          <a:solidFill>
            <a:srgbClr val="C8321C"/>
          </a:solidFill>
          <a:ln w="12700">
            <a:solidFill>
              <a:srgbClr val="C8321C"/>
            </a:solidFill>
            <a:prstDash val="solid"/>
          </a:ln>
        </p:spPr>
      </p:sp>
      <p:sp>
        <p:nvSpPr>
          <p:cNvPr id="3" name="Text 1"/>
          <p:cNvSpPr/>
          <p:nvPr/>
        </p:nvSpPr>
        <p:spPr>
          <a:xfrm>
            <a:off x="548640" y="2194560"/>
            <a:ext cx="10972800" cy="365760"/>
          </a:xfrm>
          <a:prstGeom prst="rect">
            <a:avLst/>
          </a:prstGeom>
          <a:noFill/>
          <a:ln/>
        </p:spPr>
        <p:txBody>
          <a:bodyPr wrap="square" lIns="0" tIns="0" rIns="0" bIns="0" rtlCol="0" anchor="ctr"/>
          <a:lstStyle/>
          <a:p>
            <a:pPr indent="0" marL="0">
              <a:buNone/>
            </a:pPr>
            <a:r>
              <a:rPr lang="en-US" sz="1400" b="1" spc="600" kern="0" dirty="0">
                <a:solidFill>
                  <a:srgbClr val="C8321C"/>
                </a:solidFill>
                <a:latin typeface="Trebuchet MS" pitchFamily="34" charset="0"/>
                <a:ea typeface="Trebuchet MS" pitchFamily="34" charset="-122"/>
                <a:cs typeface="Trebuchet MS" pitchFamily="34" charset="-120"/>
              </a:rPr>
              <a:t>PART ONE</a:t>
            </a:r>
            <a:endParaRPr lang="en-US" sz="1400" dirty="0"/>
          </a:p>
        </p:txBody>
      </p:sp>
      <p:sp>
        <p:nvSpPr>
          <p:cNvPr id="4" name="Text 2"/>
          <p:cNvSpPr/>
          <p:nvPr/>
        </p:nvSpPr>
        <p:spPr>
          <a:xfrm>
            <a:off x="548640" y="2606040"/>
            <a:ext cx="10972800" cy="1097280"/>
          </a:xfrm>
          <a:prstGeom prst="rect">
            <a:avLst/>
          </a:prstGeom>
          <a:noFill/>
          <a:ln/>
        </p:spPr>
        <p:txBody>
          <a:bodyPr wrap="square" lIns="0" tIns="0" rIns="0" bIns="0" rtlCol="0" anchor="ctr"/>
          <a:lstStyle/>
          <a:p>
            <a:pPr indent="0" marL="0">
              <a:buNone/>
            </a:pPr>
            <a:r>
              <a:rPr lang="en-US" sz="8000" b="1" dirty="0">
                <a:solidFill>
                  <a:srgbClr val="FFFFFF"/>
                </a:solidFill>
                <a:latin typeface="Trebuchet MS" pitchFamily="34" charset="0"/>
                <a:ea typeface="Trebuchet MS" pitchFamily="34" charset="-122"/>
                <a:cs typeface="Trebuchet MS" pitchFamily="34" charset="-120"/>
              </a:rPr>
              <a:t>THE SCIENCE</a:t>
            </a:r>
            <a:endParaRPr lang="en-US" sz="8000" dirty="0"/>
          </a:p>
        </p:txBody>
      </p:sp>
      <p:sp>
        <p:nvSpPr>
          <p:cNvPr id="5" name="Shape 3"/>
          <p:cNvSpPr/>
          <p:nvPr/>
        </p:nvSpPr>
        <p:spPr>
          <a:xfrm>
            <a:off x="548640" y="3703320"/>
            <a:ext cx="1463040" cy="54864"/>
          </a:xfrm>
          <a:prstGeom prst="rect">
            <a:avLst/>
          </a:prstGeom>
          <a:solidFill>
            <a:srgbClr val="C8321C"/>
          </a:solidFill>
          <a:ln w="12700">
            <a:solidFill>
              <a:srgbClr val="C8321C"/>
            </a:solidFill>
            <a:prstDash val="solid"/>
          </a:ln>
        </p:spPr>
      </p:sp>
      <p:sp>
        <p:nvSpPr>
          <p:cNvPr id="6" name="Text 4"/>
          <p:cNvSpPr/>
          <p:nvPr/>
        </p:nvSpPr>
        <p:spPr>
          <a:xfrm>
            <a:off x="548640" y="3886200"/>
            <a:ext cx="10972800" cy="640080"/>
          </a:xfrm>
          <a:prstGeom prst="rect">
            <a:avLst/>
          </a:prstGeom>
          <a:noFill/>
          <a:ln/>
        </p:spPr>
        <p:txBody>
          <a:bodyPr wrap="square" lIns="0" tIns="0" rIns="0" bIns="0" rtlCol="0" anchor="ctr"/>
          <a:lstStyle/>
          <a:p>
            <a:pPr indent="0" marL="0">
              <a:buNone/>
            </a:pPr>
            <a:r>
              <a:rPr lang="en-US" sz="2200" i="1" dirty="0">
                <a:solidFill>
                  <a:srgbClr val="C9D3DE"/>
                </a:solidFill>
                <a:latin typeface="Calibri" pitchFamily="34" charset="0"/>
                <a:ea typeface="Calibri" pitchFamily="34" charset="-122"/>
                <a:cs typeface="Calibri" pitchFamily="34" charset="-120"/>
              </a:rPr>
              <a:t>Two heaters. Two physics. One of them sets fabric on fire.</a:t>
            </a:r>
            <a:endParaRPr lang="en-US" sz="2200" dirty="0"/>
          </a:p>
        </p:txBody>
      </p:sp>
      <p:sp>
        <p:nvSpPr>
          <p:cNvPr id="7" name="Text 5"/>
          <p:cNvSpPr/>
          <p:nvPr/>
        </p:nvSpPr>
        <p:spPr>
          <a:xfrm>
            <a:off x="10972800" y="6446520"/>
            <a:ext cx="1097280" cy="201168"/>
          </a:xfrm>
          <a:prstGeom prst="rect">
            <a:avLst/>
          </a:prstGeom>
          <a:noFill/>
          <a:ln/>
        </p:spPr>
        <p:txBody>
          <a:bodyPr wrap="square" lIns="0" tIns="0" rIns="0" bIns="0" rtlCol="0" anchor="ctr"/>
          <a:lstStyle/>
          <a:p>
            <a:pPr algn="r" indent="0" marL="0">
              <a:buNone/>
            </a:pPr>
            <a:r>
              <a:rPr lang="en-US" sz="900" dirty="0">
                <a:solidFill>
                  <a:srgbClr val="B9C2CF"/>
                </a:solidFill>
                <a:latin typeface="Calibri" pitchFamily="34" charset="0"/>
                <a:ea typeface="Calibri" pitchFamily="34" charset="-122"/>
                <a:cs typeface="Calibri" pitchFamily="34" charset="-120"/>
              </a:rPr>
              <a:t>06 / 25</a:t>
            </a:r>
            <a:endParaRPr 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4F1EC"/>
        </a:solidFill>
      </p:bgPr>
    </p:bg>
    <p:spTree>
      <p:nvGrpSpPr>
        <p:cNvPr id="1" name=""/>
        <p:cNvGrpSpPr/>
        <p:nvPr/>
      </p:nvGrpSpPr>
      <p:grpSpPr>
        <a:xfrm>
          <a:off x="0" y="0"/>
          <a:ext cx="0" cy="0"/>
          <a:chOff x="0" y="0"/>
          <a:chExt cx="0" cy="0"/>
        </a:xfrm>
      </p:grpSpPr>
      <p:sp>
        <p:nvSpPr>
          <p:cNvPr id="2" name="Shape 0"/>
          <p:cNvSpPr/>
          <p:nvPr/>
        </p:nvSpPr>
        <p:spPr>
          <a:xfrm>
            <a:off x="0" y="0"/>
            <a:ext cx="12188952" cy="164592"/>
          </a:xfrm>
          <a:prstGeom prst="rect">
            <a:avLst/>
          </a:prstGeom>
          <a:solidFill>
            <a:srgbClr val="3FA9A1"/>
          </a:solidFill>
          <a:ln w="12700">
            <a:solidFill>
              <a:srgbClr val="3FA9A1"/>
            </a:solidFill>
            <a:prstDash val="solid"/>
          </a:ln>
        </p:spPr>
      </p:sp>
      <p:sp>
        <p:nvSpPr>
          <p:cNvPr id="3" name="Text 1"/>
          <p:cNvSpPr/>
          <p:nvPr/>
        </p:nvSpPr>
        <p:spPr>
          <a:xfrm>
            <a:off x="548640" y="292608"/>
            <a:ext cx="11064240" cy="274320"/>
          </a:xfrm>
          <a:prstGeom prst="rect">
            <a:avLst/>
          </a:prstGeom>
          <a:noFill/>
          <a:ln/>
        </p:spPr>
        <p:txBody>
          <a:bodyPr wrap="square" lIns="0" tIns="0" rIns="0" bIns="0" rtlCol="0" anchor="ctr"/>
          <a:lstStyle/>
          <a:p>
            <a:pPr indent="0" marL="0">
              <a:buNone/>
            </a:pPr>
            <a:r>
              <a:rPr lang="en-US" sz="1100" b="1" spc="400" kern="0" dirty="0">
                <a:solidFill>
                  <a:srgbClr val="3FA9A1"/>
                </a:solidFill>
                <a:latin typeface="Trebuchet MS" pitchFamily="34" charset="0"/>
                <a:ea typeface="Trebuchet MS" pitchFamily="34" charset="-122"/>
                <a:cs typeface="Trebuchet MS" pitchFamily="34" charset="-120"/>
              </a:rPr>
              <a:t>HOW A FORCED-AIR HEATER WORKS</a:t>
            </a:r>
            <a:endParaRPr lang="en-US" sz="1100" dirty="0"/>
          </a:p>
        </p:txBody>
      </p:sp>
      <p:sp>
        <p:nvSpPr>
          <p:cNvPr id="4" name="Text 2"/>
          <p:cNvSpPr/>
          <p:nvPr/>
        </p:nvSpPr>
        <p:spPr>
          <a:xfrm>
            <a:off x="548640" y="566928"/>
            <a:ext cx="11064240" cy="731520"/>
          </a:xfrm>
          <a:prstGeom prst="rect">
            <a:avLst/>
          </a:prstGeom>
          <a:noFill/>
          <a:ln/>
        </p:spPr>
        <p:txBody>
          <a:bodyPr wrap="square" lIns="0" tIns="0" rIns="0" bIns="0" rtlCol="0" anchor="t">
            <a:normAutofit/>
          </a:bodyPr>
          <a:lstStyle/>
          <a:p>
            <a:pPr indent="0" marL="0">
              <a:buNone/>
            </a:pPr>
            <a:r>
              <a:rPr lang="en-US" sz="2600" b="1" dirty="0">
                <a:solidFill>
                  <a:srgbClr val="0F1822"/>
                </a:solidFill>
                <a:latin typeface="Trebuchet MS" pitchFamily="34" charset="0"/>
                <a:ea typeface="Trebuchet MS" pitchFamily="34" charset="-122"/>
                <a:cs typeface="Trebuchet MS" pitchFamily="34" charset="-120"/>
              </a:rPr>
              <a:t>It blows warm air. Touch the fabric and it gets warm, not hot.</a:t>
            </a:r>
            <a:endParaRPr lang="en-US" sz="2600" dirty="0"/>
          </a:p>
        </p:txBody>
      </p:sp>
      <p:pic>
        <p:nvPicPr>
          <p:cNvPr id="5" name="Image 0" descr="/home/user/workspace/space_heater_kit/img17.jpeg">    </p:cNvPr>
          <p:cNvPicPr>
            <a:picLocks noChangeAspect="1"/>
          </p:cNvPicPr>
          <p:nvPr/>
        </p:nvPicPr>
        <p:blipFill>
          <a:blip r:embed="rId1"/>
          <a:srcRect l="0" r="0" t="0" b="0"/>
          <a:stretch/>
        </p:blipFill>
        <p:spPr>
          <a:xfrm>
            <a:off x="5943600" y="1417320"/>
            <a:ext cx="5715000" cy="4389120"/>
          </a:xfrm>
          <a:prstGeom prst="rect">
            <a:avLst/>
          </a:prstGeom>
        </p:spPr>
      </p:pic>
      <p:sp>
        <p:nvSpPr>
          <p:cNvPr id="6" name="Text 3"/>
          <p:cNvSpPr/>
          <p:nvPr/>
        </p:nvSpPr>
        <p:spPr>
          <a:xfrm>
            <a:off x="548640" y="1417320"/>
            <a:ext cx="5120640" cy="292608"/>
          </a:xfrm>
          <a:prstGeom prst="rect">
            <a:avLst/>
          </a:prstGeom>
          <a:noFill/>
          <a:ln/>
        </p:spPr>
        <p:txBody>
          <a:bodyPr wrap="square" lIns="0" tIns="0" rIns="0" bIns="0" rtlCol="0" anchor="ctr"/>
          <a:lstStyle/>
          <a:p>
            <a:pPr indent="0" marL="0">
              <a:buNone/>
            </a:pPr>
            <a:r>
              <a:rPr lang="en-US" sz="1200" b="1" spc="300" kern="0" dirty="0">
                <a:solidFill>
                  <a:srgbClr val="3FA9A1"/>
                </a:solidFill>
                <a:latin typeface="Trebuchet MS" pitchFamily="34" charset="0"/>
                <a:ea typeface="Trebuchet MS" pitchFamily="34" charset="-122"/>
                <a:cs typeface="Trebuchet MS" pitchFamily="34" charset="-120"/>
              </a:rPr>
              <a:t>FORCED AIR — convection</a:t>
            </a:r>
            <a:endParaRPr lang="en-US" sz="1200" dirty="0"/>
          </a:p>
        </p:txBody>
      </p:sp>
      <p:sp>
        <p:nvSpPr>
          <p:cNvPr id="7" name="Text 4"/>
          <p:cNvSpPr/>
          <p:nvPr/>
        </p:nvSpPr>
        <p:spPr>
          <a:xfrm>
            <a:off x="548640" y="1737360"/>
            <a:ext cx="5120640" cy="457200"/>
          </a:xfrm>
          <a:prstGeom prst="rect">
            <a:avLst/>
          </a:prstGeom>
          <a:noFill/>
          <a:ln/>
        </p:spPr>
        <p:txBody>
          <a:bodyPr wrap="square" lIns="0" tIns="0" rIns="0" bIns="0" rtlCol="0" anchor="ctr"/>
          <a:lstStyle/>
          <a:p>
            <a:pPr indent="0" marL="0">
              <a:buNone/>
            </a:pPr>
            <a:r>
              <a:rPr lang="en-US" sz="2200" b="1" dirty="0">
                <a:solidFill>
                  <a:srgbClr val="0F1822"/>
                </a:solidFill>
                <a:latin typeface="Trebuchet MS" pitchFamily="34" charset="0"/>
                <a:ea typeface="Trebuchet MS" pitchFamily="34" charset="-122"/>
                <a:cs typeface="Trebuchet MS" pitchFamily="34" charset="-120"/>
              </a:rPr>
              <a:t>Heat moves via moving air.</a:t>
            </a:r>
            <a:endParaRPr lang="en-US" sz="2200" dirty="0"/>
          </a:p>
        </p:txBody>
      </p:sp>
      <p:sp>
        <p:nvSpPr>
          <p:cNvPr id="8" name="Text 5"/>
          <p:cNvSpPr/>
          <p:nvPr/>
        </p:nvSpPr>
        <p:spPr>
          <a:xfrm>
            <a:off x="548640" y="2331720"/>
            <a:ext cx="5120640" cy="1828800"/>
          </a:xfrm>
          <a:prstGeom prst="rect">
            <a:avLst/>
          </a:prstGeom>
          <a:noFill/>
          <a:ln/>
        </p:spPr>
        <p:txBody>
          <a:bodyPr wrap="square" lIns="0" tIns="0" rIns="0" bIns="0" rtlCol="0" anchor="ctr"/>
          <a:lstStyle/>
          <a:p>
            <a:pPr indent="0" marL="0">
              <a:buNone/>
            </a:pPr>
            <a:r>
              <a:rPr lang="en-US" sz="1400" dirty="0">
                <a:solidFill>
                  <a:srgbClr val="0F1822"/>
                </a:solidFill>
                <a:latin typeface="Calibri" pitchFamily="34" charset="0"/>
                <a:ea typeface="Calibri" pitchFamily="34" charset="-122"/>
                <a:cs typeface="Calibri" pitchFamily="34" charset="-120"/>
              </a:rPr>
              <a:t>A fan pulls cool room air in, pushes it across a low-temperature heating element, and blows the warmed air out the top. When fabric drapes across the unit, the airflow is blocked — the fabric stays well below ignition temperature.</a:t>
            </a:r>
            <a:endParaRPr lang="en-US" sz="1400" dirty="0"/>
          </a:p>
        </p:txBody>
      </p:sp>
      <p:sp>
        <p:nvSpPr>
          <p:cNvPr id="9" name="Shape 6"/>
          <p:cNvSpPr/>
          <p:nvPr/>
        </p:nvSpPr>
        <p:spPr>
          <a:xfrm>
            <a:off x="548640" y="4297680"/>
            <a:ext cx="5120640" cy="1554480"/>
          </a:xfrm>
          <a:prstGeom prst="roundRect">
            <a:avLst>
              <a:gd name="adj" fmla="val 4706"/>
            </a:avLst>
          </a:prstGeom>
          <a:solidFill>
            <a:srgbClr val="3FA9A1"/>
          </a:solidFill>
          <a:ln w="12700">
            <a:solidFill>
              <a:srgbClr val="3FA9A1"/>
            </a:solidFill>
            <a:prstDash val="solid"/>
          </a:ln>
        </p:spPr>
      </p:sp>
      <p:sp>
        <p:nvSpPr>
          <p:cNvPr id="10" name="Text 7"/>
          <p:cNvSpPr/>
          <p:nvPr/>
        </p:nvSpPr>
        <p:spPr>
          <a:xfrm>
            <a:off x="731520" y="4389120"/>
            <a:ext cx="3291840" cy="1005840"/>
          </a:xfrm>
          <a:prstGeom prst="rect">
            <a:avLst/>
          </a:prstGeom>
          <a:noFill/>
          <a:ln/>
        </p:spPr>
        <p:txBody>
          <a:bodyPr wrap="square" lIns="0" tIns="0" rIns="0" bIns="0" rtlCol="0" anchor="ctr"/>
          <a:lstStyle/>
          <a:p>
            <a:pPr indent="0" marL="0">
              <a:buNone/>
            </a:pPr>
            <a:r>
              <a:rPr lang="en-US" sz="5200" b="1" dirty="0">
                <a:solidFill>
                  <a:srgbClr val="FFFFFF"/>
                </a:solidFill>
                <a:latin typeface="Trebuchet MS" pitchFamily="34" charset="0"/>
                <a:ea typeface="Trebuchet MS" pitchFamily="34" charset="-122"/>
                <a:cs typeface="Trebuchet MS" pitchFamily="34" charset="-120"/>
              </a:rPr>
              <a:t>124° F</a:t>
            </a:r>
            <a:endParaRPr lang="en-US" sz="5200" dirty="0"/>
          </a:p>
        </p:txBody>
      </p:sp>
      <p:sp>
        <p:nvSpPr>
          <p:cNvPr id="11" name="Text 8"/>
          <p:cNvSpPr/>
          <p:nvPr/>
        </p:nvSpPr>
        <p:spPr>
          <a:xfrm>
            <a:off x="3657600" y="4480560"/>
            <a:ext cx="1371600" cy="1188720"/>
          </a:xfrm>
          <a:prstGeom prst="rect">
            <a:avLst/>
          </a:prstGeom>
          <a:noFill/>
          <a:ln/>
        </p:spPr>
        <p:txBody>
          <a:bodyPr wrap="square" lIns="0" tIns="0" rIns="0" bIns="0" rtlCol="0" anchor="ctr"/>
          <a:lstStyle/>
          <a:p>
            <a:pPr indent="0" marL="0">
              <a:buNone/>
            </a:pPr>
            <a:r>
              <a:rPr lang="en-US" sz="1100" dirty="0">
                <a:solidFill>
                  <a:srgbClr val="FFFFFF"/>
                </a:solidFill>
                <a:latin typeface="Calibri" pitchFamily="34" charset="0"/>
                <a:ea typeface="Calibri" pitchFamily="34" charset="-122"/>
                <a:cs typeface="Calibri" pitchFamily="34" charset="-120"/>
              </a:rPr>
              <a:t>Maximum surface temperature</a:t>
            </a:r>
            <a:endParaRPr lang="en-US" sz="1100" dirty="0"/>
          </a:p>
          <a:p>
            <a:pPr indent="0" marL="0">
              <a:buNone/>
            </a:pPr>
            <a:r>
              <a:rPr lang="en-US" sz="1100" dirty="0">
                <a:solidFill>
                  <a:srgbClr val="FFFFFF"/>
                </a:solidFill>
                <a:latin typeface="Calibri" pitchFamily="34" charset="0"/>
                <a:ea typeface="Calibri" pitchFamily="34" charset="-122"/>
                <a:cs typeface="Calibri" pitchFamily="34" charset="-120"/>
              </a:rPr>
              <a:t>of a forced-air heater under load</a:t>
            </a:r>
            <a:endParaRPr lang="en-US" sz="1100" dirty="0"/>
          </a:p>
        </p:txBody>
      </p:sp>
      <p:sp>
        <p:nvSpPr>
          <p:cNvPr id="12" name="Text 9"/>
          <p:cNvSpPr/>
          <p:nvPr/>
        </p:nvSpPr>
        <p:spPr>
          <a:xfrm>
            <a:off x="5943600" y="5943600"/>
            <a:ext cx="5715000" cy="274320"/>
          </a:xfrm>
          <a:prstGeom prst="rect">
            <a:avLst/>
          </a:prstGeom>
          <a:noFill/>
          <a:ln/>
        </p:spPr>
        <p:txBody>
          <a:bodyPr wrap="square" lIns="0" tIns="0" rIns="0" bIns="0" rtlCol="0" anchor="ctr"/>
          <a:lstStyle/>
          <a:p>
            <a:pPr algn="ctr" indent="0" marL="0">
              <a:buNone/>
            </a:pPr>
            <a:r>
              <a:rPr lang="en-US" sz="1000" i="1" dirty="0">
                <a:solidFill>
                  <a:srgbClr val="6B7785"/>
                </a:solidFill>
                <a:latin typeface="Calibri" pitchFamily="34" charset="0"/>
                <a:ea typeface="Calibri" pitchFamily="34" charset="-122"/>
                <a:cs typeface="Calibri" pitchFamily="34" charset="-120"/>
              </a:rPr>
              <a:t>3D cutaway demonstrative from Shinedling closing argument.</a:t>
            </a:r>
            <a:endParaRPr lang="en-US" sz="1000" dirty="0"/>
          </a:p>
        </p:txBody>
      </p:sp>
      <p:sp>
        <p:nvSpPr>
          <p:cNvPr id="13" name="Shape 10"/>
          <p:cNvSpPr/>
          <p:nvPr/>
        </p:nvSpPr>
        <p:spPr>
          <a:xfrm>
            <a:off x="0" y="6400800"/>
            <a:ext cx="12188952" cy="457200"/>
          </a:xfrm>
          <a:prstGeom prst="rect">
            <a:avLst/>
          </a:prstGeom>
          <a:solidFill>
            <a:srgbClr val="1A2332"/>
          </a:solidFill>
          <a:ln w="12700">
            <a:solidFill>
              <a:srgbClr val="1A2332"/>
            </a:solidFill>
            <a:prstDash val="solid"/>
          </a:ln>
        </p:spPr>
      </p:sp>
      <p:sp>
        <p:nvSpPr>
          <p:cNvPr id="14" name="Text 11"/>
          <p:cNvSpPr/>
          <p:nvPr/>
        </p:nvSpPr>
        <p:spPr>
          <a:xfrm>
            <a:off x="548640" y="6446520"/>
            <a:ext cx="5486400" cy="201168"/>
          </a:xfrm>
          <a:prstGeom prst="rect">
            <a:avLst/>
          </a:prstGeom>
          <a:noFill/>
          <a:ln/>
        </p:spPr>
        <p:txBody>
          <a:bodyPr wrap="square" lIns="0" tIns="0" rIns="0" bIns="0" rtlCol="0" anchor="ctr"/>
          <a:lstStyle/>
          <a:p>
            <a:pPr indent="0" marL="0">
              <a:buNone/>
            </a:pPr>
            <a:r>
              <a:rPr lang="en-US" sz="1000" b="1" spc="300" kern="0" dirty="0">
                <a:solidFill>
                  <a:srgbClr val="FFFFFF"/>
                </a:solidFill>
                <a:latin typeface="Trebuchet MS" pitchFamily="34" charset="0"/>
                <a:ea typeface="Trebuchet MS" pitchFamily="34" charset="-122"/>
                <a:cs typeface="Trebuchet MS" pitchFamily="34" charset="-120"/>
              </a:rPr>
              <a:t>THE HOMAMPOUR LAW FIRM, PC</a:t>
            </a:r>
            <a:endParaRPr lang="en-US" sz="1000" dirty="0"/>
          </a:p>
        </p:txBody>
      </p:sp>
      <p:sp>
        <p:nvSpPr>
          <p:cNvPr id="15" name="Text 12"/>
          <p:cNvSpPr/>
          <p:nvPr/>
        </p:nvSpPr>
        <p:spPr>
          <a:xfrm>
            <a:off x="548640" y="6647688"/>
            <a:ext cx="10972800" cy="182880"/>
          </a:xfrm>
          <a:prstGeom prst="rect">
            <a:avLst/>
          </a:prstGeom>
          <a:noFill/>
          <a:ln/>
        </p:spPr>
        <p:txBody>
          <a:bodyPr wrap="square" lIns="0" tIns="0" rIns="0" bIns="0" rtlCol="0" anchor="ctr"/>
          <a:lstStyle/>
          <a:p>
            <a:pPr indent="0" marL="0">
              <a:buNone/>
            </a:pPr>
            <a:r>
              <a:rPr lang="en-US" sz="900" dirty="0">
                <a:solidFill>
                  <a:srgbClr val="B9C2CF"/>
                </a:solidFill>
                <a:latin typeface="Calibri" pitchFamily="34" charset="0"/>
                <a:ea typeface="Calibri" pitchFamily="34" charset="-122"/>
                <a:cs typeface="Calibri" pitchFamily="34" charset="-120"/>
              </a:rPr>
              <a:t>15303 Ventura Blvd, Suite 1450, Sherman Oaks, CA 91436  •  (323) 252-7921  •  homampour.com</a:t>
            </a:r>
            <a:endParaRPr lang="en-US" sz="900" dirty="0"/>
          </a:p>
        </p:txBody>
      </p:sp>
      <p:sp>
        <p:nvSpPr>
          <p:cNvPr id="16" name="Text 13"/>
          <p:cNvSpPr/>
          <p:nvPr/>
        </p:nvSpPr>
        <p:spPr>
          <a:xfrm>
            <a:off x="10972800" y="6446520"/>
            <a:ext cx="1097280" cy="201168"/>
          </a:xfrm>
          <a:prstGeom prst="rect">
            <a:avLst/>
          </a:prstGeom>
          <a:noFill/>
          <a:ln/>
        </p:spPr>
        <p:txBody>
          <a:bodyPr wrap="square" lIns="0" tIns="0" rIns="0" bIns="0" rtlCol="0" anchor="ctr"/>
          <a:lstStyle/>
          <a:p>
            <a:pPr algn="r" indent="0" marL="0">
              <a:buNone/>
            </a:pPr>
            <a:r>
              <a:rPr lang="en-US" sz="900" dirty="0">
                <a:solidFill>
                  <a:srgbClr val="B9C2CF"/>
                </a:solidFill>
                <a:latin typeface="Calibri" pitchFamily="34" charset="0"/>
                <a:ea typeface="Calibri" pitchFamily="34" charset="-122"/>
                <a:cs typeface="Calibri" pitchFamily="34" charset="-120"/>
              </a:rPr>
              <a:t>07 / 25</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4F1EC"/>
        </a:solidFill>
      </p:bgPr>
    </p:bg>
    <p:spTree>
      <p:nvGrpSpPr>
        <p:cNvPr id="1" name=""/>
        <p:cNvGrpSpPr/>
        <p:nvPr/>
      </p:nvGrpSpPr>
      <p:grpSpPr>
        <a:xfrm>
          <a:off x="0" y="0"/>
          <a:ext cx="0" cy="0"/>
          <a:chOff x="0" y="0"/>
          <a:chExt cx="0" cy="0"/>
        </a:xfrm>
      </p:grpSpPr>
      <p:sp>
        <p:nvSpPr>
          <p:cNvPr id="2" name="Shape 0"/>
          <p:cNvSpPr/>
          <p:nvPr/>
        </p:nvSpPr>
        <p:spPr>
          <a:xfrm>
            <a:off x="0" y="0"/>
            <a:ext cx="12188952" cy="164592"/>
          </a:xfrm>
          <a:prstGeom prst="rect">
            <a:avLst/>
          </a:prstGeom>
          <a:solidFill>
            <a:srgbClr val="C8321C"/>
          </a:solidFill>
          <a:ln w="12700">
            <a:solidFill>
              <a:srgbClr val="C8321C"/>
            </a:solidFill>
            <a:prstDash val="solid"/>
          </a:ln>
        </p:spPr>
      </p:sp>
      <p:sp>
        <p:nvSpPr>
          <p:cNvPr id="3" name="Text 1"/>
          <p:cNvSpPr/>
          <p:nvPr/>
        </p:nvSpPr>
        <p:spPr>
          <a:xfrm>
            <a:off x="548640" y="292608"/>
            <a:ext cx="11064240" cy="274320"/>
          </a:xfrm>
          <a:prstGeom prst="rect">
            <a:avLst/>
          </a:prstGeom>
          <a:noFill/>
          <a:ln/>
        </p:spPr>
        <p:txBody>
          <a:bodyPr wrap="square" lIns="0" tIns="0" rIns="0" bIns="0" rtlCol="0" anchor="ctr"/>
          <a:lstStyle/>
          <a:p>
            <a:pPr indent="0" marL="0">
              <a:buNone/>
            </a:pPr>
            <a:r>
              <a:rPr lang="en-US" sz="1100" b="1" spc="400" kern="0" dirty="0">
                <a:solidFill>
                  <a:srgbClr val="C8321C"/>
                </a:solidFill>
                <a:latin typeface="Trebuchet MS" pitchFamily="34" charset="0"/>
                <a:ea typeface="Trebuchet MS" pitchFamily="34" charset="-122"/>
                <a:cs typeface="Trebuchet MS" pitchFamily="34" charset="-120"/>
              </a:rPr>
              <a:t>HOW A RADIANT QUARTZ HEATER WORKS</a:t>
            </a:r>
            <a:endParaRPr lang="en-US" sz="1100" dirty="0"/>
          </a:p>
        </p:txBody>
      </p:sp>
      <p:sp>
        <p:nvSpPr>
          <p:cNvPr id="4" name="Text 2"/>
          <p:cNvSpPr/>
          <p:nvPr/>
        </p:nvSpPr>
        <p:spPr>
          <a:xfrm>
            <a:off x="548640" y="566928"/>
            <a:ext cx="11064240" cy="731520"/>
          </a:xfrm>
          <a:prstGeom prst="rect">
            <a:avLst/>
          </a:prstGeom>
          <a:noFill/>
          <a:ln/>
        </p:spPr>
        <p:txBody>
          <a:bodyPr wrap="square" lIns="0" tIns="0" rIns="0" bIns="0" rtlCol="0" anchor="t">
            <a:normAutofit/>
          </a:bodyPr>
          <a:lstStyle/>
          <a:p>
            <a:pPr indent="0" marL="0">
              <a:buNone/>
            </a:pPr>
            <a:r>
              <a:rPr lang="en-US" sz="2600" b="1" dirty="0">
                <a:solidFill>
                  <a:srgbClr val="0F1822"/>
                </a:solidFill>
                <a:latin typeface="Trebuchet MS" pitchFamily="34" charset="0"/>
                <a:ea typeface="Trebuchet MS" pitchFamily="34" charset="-122"/>
                <a:cs typeface="Trebuchet MS" pitchFamily="34" charset="-120"/>
              </a:rPr>
              <a:t>It glows. Anything that touches the glow ignites.</a:t>
            </a:r>
            <a:endParaRPr lang="en-US" sz="2600" dirty="0"/>
          </a:p>
        </p:txBody>
      </p:sp>
      <p:pic>
        <p:nvPicPr>
          <p:cNvPr id="5" name="Image 0" descr="/home/user/workspace/space_heater_kit/img11.jpeg">    </p:cNvPr>
          <p:cNvPicPr>
            <a:picLocks noChangeAspect="1"/>
          </p:cNvPicPr>
          <p:nvPr/>
        </p:nvPicPr>
        <p:blipFill>
          <a:blip r:embed="rId1"/>
          <a:srcRect l="0" r="0" t="0" b="0"/>
          <a:stretch/>
        </p:blipFill>
        <p:spPr>
          <a:xfrm>
            <a:off x="5943600" y="1417320"/>
            <a:ext cx="5715000" cy="4389120"/>
          </a:xfrm>
          <a:prstGeom prst="rect">
            <a:avLst/>
          </a:prstGeom>
        </p:spPr>
      </p:pic>
      <p:sp>
        <p:nvSpPr>
          <p:cNvPr id="6" name="Text 3"/>
          <p:cNvSpPr/>
          <p:nvPr/>
        </p:nvSpPr>
        <p:spPr>
          <a:xfrm>
            <a:off x="548640" y="1417320"/>
            <a:ext cx="5120640" cy="292608"/>
          </a:xfrm>
          <a:prstGeom prst="rect">
            <a:avLst/>
          </a:prstGeom>
          <a:noFill/>
          <a:ln/>
        </p:spPr>
        <p:txBody>
          <a:bodyPr wrap="square" lIns="0" tIns="0" rIns="0" bIns="0" rtlCol="0" anchor="ctr"/>
          <a:lstStyle/>
          <a:p>
            <a:pPr indent="0" marL="0">
              <a:buNone/>
            </a:pPr>
            <a:r>
              <a:rPr lang="en-US" sz="1200" b="1" spc="300" kern="0" dirty="0">
                <a:solidFill>
                  <a:srgbClr val="C8321C"/>
                </a:solidFill>
                <a:latin typeface="Trebuchet MS" pitchFamily="34" charset="0"/>
                <a:ea typeface="Trebuchet MS" pitchFamily="34" charset="-122"/>
                <a:cs typeface="Trebuchet MS" pitchFamily="34" charset="-120"/>
              </a:rPr>
              <a:t>RADIANT QUARTZ — infrared</a:t>
            </a:r>
            <a:endParaRPr lang="en-US" sz="1200" dirty="0"/>
          </a:p>
        </p:txBody>
      </p:sp>
      <p:sp>
        <p:nvSpPr>
          <p:cNvPr id="7" name="Text 4"/>
          <p:cNvSpPr/>
          <p:nvPr/>
        </p:nvSpPr>
        <p:spPr>
          <a:xfrm>
            <a:off x="548640" y="1737360"/>
            <a:ext cx="5120640" cy="457200"/>
          </a:xfrm>
          <a:prstGeom prst="rect">
            <a:avLst/>
          </a:prstGeom>
          <a:noFill/>
          <a:ln/>
        </p:spPr>
        <p:txBody>
          <a:bodyPr wrap="square" lIns="0" tIns="0" rIns="0" bIns="0" rtlCol="0" anchor="ctr"/>
          <a:lstStyle/>
          <a:p>
            <a:pPr indent="0" marL="0">
              <a:buNone/>
            </a:pPr>
            <a:r>
              <a:rPr lang="en-US" sz="2200" b="1" dirty="0">
                <a:solidFill>
                  <a:srgbClr val="0F1822"/>
                </a:solidFill>
                <a:latin typeface="Trebuchet MS" pitchFamily="34" charset="0"/>
                <a:ea typeface="Trebuchet MS" pitchFamily="34" charset="-122"/>
                <a:cs typeface="Trebuchet MS" pitchFamily="34" charset="-120"/>
              </a:rPr>
              <a:t>Heat radiates through space.</a:t>
            </a:r>
            <a:endParaRPr lang="en-US" sz="2200" dirty="0"/>
          </a:p>
        </p:txBody>
      </p:sp>
      <p:sp>
        <p:nvSpPr>
          <p:cNvPr id="8" name="Text 5"/>
          <p:cNvSpPr/>
          <p:nvPr/>
        </p:nvSpPr>
        <p:spPr>
          <a:xfrm>
            <a:off x="548640" y="2331720"/>
            <a:ext cx="5120640" cy="1828800"/>
          </a:xfrm>
          <a:prstGeom prst="rect">
            <a:avLst/>
          </a:prstGeom>
          <a:noFill/>
          <a:ln/>
        </p:spPr>
        <p:txBody>
          <a:bodyPr wrap="square" lIns="0" tIns="0" rIns="0" bIns="0" rtlCol="0" anchor="ctr"/>
          <a:lstStyle/>
          <a:p>
            <a:pPr indent="0" marL="0">
              <a:buNone/>
            </a:pPr>
            <a:r>
              <a:rPr lang="en-US" sz="1400" dirty="0">
                <a:solidFill>
                  <a:srgbClr val="0F1822"/>
                </a:solidFill>
                <a:latin typeface="Calibri" pitchFamily="34" charset="0"/>
                <a:ea typeface="Calibri" pitchFamily="34" charset="-122"/>
                <a:cs typeface="Calibri" pitchFamily="34" charset="-120"/>
              </a:rPr>
              <a:t>A glowing quartz tube emits infrared radiation. There is no airflow protecting the element. Anything in front of the grille — a sleeve, a comforter, a curtain — absorbs the radiant energy directly and heats up until it ignites.</a:t>
            </a:r>
            <a:endParaRPr lang="en-US" sz="1400" dirty="0"/>
          </a:p>
        </p:txBody>
      </p:sp>
      <p:sp>
        <p:nvSpPr>
          <p:cNvPr id="9" name="Shape 6"/>
          <p:cNvSpPr/>
          <p:nvPr/>
        </p:nvSpPr>
        <p:spPr>
          <a:xfrm>
            <a:off x="548640" y="4297680"/>
            <a:ext cx="5120640" cy="1554480"/>
          </a:xfrm>
          <a:prstGeom prst="roundRect">
            <a:avLst>
              <a:gd name="adj" fmla="val 4706"/>
            </a:avLst>
          </a:prstGeom>
          <a:solidFill>
            <a:srgbClr val="C8321C"/>
          </a:solidFill>
          <a:ln w="12700">
            <a:solidFill>
              <a:srgbClr val="C8321C"/>
            </a:solidFill>
            <a:prstDash val="solid"/>
          </a:ln>
        </p:spPr>
      </p:sp>
      <p:sp>
        <p:nvSpPr>
          <p:cNvPr id="10" name="Text 7"/>
          <p:cNvSpPr/>
          <p:nvPr/>
        </p:nvSpPr>
        <p:spPr>
          <a:xfrm>
            <a:off x="731520" y="4370832"/>
            <a:ext cx="3291840" cy="1005840"/>
          </a:xfrm>
          <a:prstGeom prst="rect">
            <a:avLst/>
          </a:prstGeom>
          <a:noFill/>
          <a:ln/>
        </p:spPr>
        <p:txBody>
          <a:bodyPr wrap="square" lIns="0" tIns="0" rIns="0" bIns="0" rtlCol="0" anchor="ctr"/>
          <a:lstStyle/>
          <a:p>
            <a:pPr indent="0" marL="0">
              <a:buNone/>
            </a:pPr>
            <a:r>
              <a:rPr lang="en-US" sz="5200" b="1" dirty="0">
                <a:solidFill>
                  <a:srgbClr val="FFFFFF"/>
                </a:solidFill>
                <a:latin typeface="Trebuchet MS" pitchFamily="34" charset="0"/>
                <a:ea typeface="Trebuchet MS" pitchFamily="34" charset="-122"/>
                <a:cs typeface="Trebuchet MS" pitchFamily="34" charset="-120"/>
              </a:rPr>
              <a:t>1,200° F</a:t>
            </a:r>
            <a:endParaRPr lang="en-US" sz="5200" dirty="0"/>
          </a:p>
        </p:txBody>
      </p:sp>
      <p:sp>
        <p:nvSpPr>
          <p:cNvPr id="11" name="Text 8"/>
          <p:cNvSpPr/>
          <p:nvPr/>
        </p:nvSpPr>
        <p:spPr>
          <a:xfrm>
            <a:off x="3474720" y="4617720"/>
            <a:ext cx="2194560" cy="1188720"/>
          </a:xfrm>
          <a:prstGeom prst="rect">
            <a:avLst/>
          </a:prstGeom>
          <a:noFill/>
          <a:ln/>
        </p:spPr>
        <p:txBody>
          <a:bodyPr wrap="square" lIns="0" tIns="0" rIns="0" bIns="0" rtlCol="0" anchor="ctr"/>
          <a:lstStyle/>
          <a:p>
            <a:pPr indent="0" marL="0">
              <a:buNone/>
            </a:pPr>
            <a:r>
              <a:rPr lang="en-US" sz="1200" dirty="0">
                <a:solidFill>
                  <a:srgbClr val="FFFFFF"/>
                </a:solidFill>
                <a:latin typeface="Calibri" pitchFamily="34" charset="0"/>
                <a:ea typeface="Calibri" pitchFamily="34" charset="-122"/>
                <a:cs typeface="Calibri" pitchFamily="34" charset="-120"/>
              </a:rPr>
              <a:t>Surface temperature of the quartz element in a Holmes radiant tower heater.</a:t>
            </a:r>
            <a:endParaRPr lang="en-US" sz="1200" dirty="0"/>
          </a:p>
        </p:txBody>
      </p:sp>
      <p:sp>
        <p:nvSpPr>
          <p:cNvPr id="12" name="Text 9"/>
          <p:cNvSpPr/>
          <p:nvPr/>
        </p:nvSpPr>
        <p:spPr>
          <a:xfrm>
            <a:off x="5943600" y="5943600"/>
            <a:ext cx="5715000" cy="274320"/>
          </a:xfrm>
          <a:prstGeom prst="rect">
            <a:avLst/>
          </a:prstGeom>
          <a:noFill/>
          <a:ln/>
        </p:spPr>
        <p:txBody>
          <a:bodyPr wrap="square" lIns="0" tIns="0" rIns="0" bIns="0" rtlCol="0" anchor="ctr"/>
          <a:lstStyle/>
          <a:p>
            <a:pPr algn="ctr" indent="0" marL="0">
              <a:buNone/>
            </a:pPr>
            <a:r>
              <a:rPr lang="en-US" sz="1000" i="1" dirty="0">
                <a:solidFill>
                  <a:srgbClr val="6B7785"/>
                </a:solidFill>
                <a:latin typeface="Calibri" pitchFamily="34" charset="0"/>
                <a:ea typeface="Calibri" pitchFamily="34" charset="-122"/>
                <a:cs typeface="Calibri" pitchFamily="34" charset="-120"/>
              </a:rPr>
              <a:t>Radiant heater 3D demonstrative — Shinedling closing argument.</a:t>
            </a:r>
            <a:endParaRPr lang="en-US" sz="1000" dirty="0"/>
          </a:p>
        </p:txBody>
      </p:sp>
      <p:sp>
        <p:nvSpPr>
          <p:cNvPr id="13" name="Shape 10"/>
          <p:cNvSpPr/>
          <p:nvPr/>
        </p:nvSpPr>
        <p:spPr>
          <a:xfrm>
            <a:off x="0" y="6400800"/>
            <a:ext cx="12188952" cy="457200"/>
          </a:xfrm>
          <a:prstGeom prst="rect">
            <a:avLst/>
          </a:prstGeom>
          <a:solidFill>
            <a:srgbClr val="1A2332"/>
          </a:solidFill>
          <a:ln w="12700">
            <a:solidFill>
              <a:srgbClr val="1A2332"/>
            </a:solidFill>
            <a:prstDash val="solid"/>
          </a:ln>
        </p:spPr>
      </p:sp>
      <p:sp>
        <p:nvSpPr>
          <p:cNvPr id="14" name="Text 11"/>
          <p:cNvSpPr/>
          <p:nvPr/>
        </p:nvSpPr>
        <p:spPr>
          <a:xfrm>
            <a:off x="548640" y="6446520"/>
            <a:ext cx="5486400" cy="201168"/>
          </a:xfrm>
          <a:prstGeom prst="rect">
            <a:avLst/>
          </a:prstGeom>
          <a:noFill/>
          <a:ln/>
        </p:spPr>
        <p:txBody>
          <a:bodyPr wrap="square" lIns="0" tIns="0" rIns="0" bIns="0" rtlCol="0" anchor="ctr"/>
          <a:lstStyle/>
          <a:p>
            <a:pPr indent="0" marL="0">
              <a:buNone/>
            </a:pPr>
            <a:r>
              <a:rPr lang="en-US" sz="1000" b="1" spc="300" kern="0" dirty="0">
                <a:solidFill>
                  <a:srgbClr val="FFFFFF"/>
                </a:solidFill>
                <a:latin typeface="Trebuchet MS" pitchFamily="34" charset="0"/>
                <a:ea typeface="Trebuchet MS" pitchFamily="34" charset="-122"/>
                <a:cs typeface="Trebuchet MS" pitchFamily="34" charset="-120"/>
              </a:rPr>
              <a:t>THE HOMAMPOUR LAW FIRM, PC</a:t>
            </a:r>
            <a:endParaRPr lang="en-US" sz="1000" dirty="0"/>
          </a:p>
        </p:txBody>
      </p:sp>
      <p:sp>
        <p:nvSpPr>
          <p:cNvPr id="15" name="Text 12"/>
          <p:cNvSpPr/>
          <p:nvPr/>
        </p:nvSpPr>
        <p:spPr>
          <a:xfrm>
            <a:off x="548640" y="6647688"/>
            <a:ext cx="10972800" cy="182880"/>
          </a:xfrm>
          <a:prstGeom prst="rect">
            <a:avLst/>
          </a:prstGeom>
          <a:noFill/>
          <a:ln/>
        </p:spPr>
        <p:txBody>
          <a:bodyPr wrap="square" lIns="0" tIns="0" rIns="0" bIns="0" rtlCol="0" anchor="ctr"/>
          <a:lstStyle/>
          <a:p>
            <a:pPr indent="0" marL="0">
              <a:buNone/>
            </a:pPr>
            <a:r>
              <a:rPr lang="en-US" sz="900" dirty="0">
                <a:solidFill>
                  <a:srgbClr val="B9C2CF"/>
                </a:solidFill>
                <a:latin typeface="Calibri" pitchFamily="34" charset="0"/>
                <a:ea typeface="Calibri" pitchFamily="34" charset="-122"/>
                <a:cs typeface="Calibri" pitchFamily="34" charset="-120"/>
              </a:rPr>
              <a:t>15303 Ventura Blvd, Suite 1450, Sherman Oaks, CA 91436  •  (323) 252-7921  •  homampour.com</a:t>
            </a:r>
            <a:endParaRPr lang="en-US" sz="900" dirty="0"/>
          </a:p>
        </p:txBody>
      </p:sp>
      <p:sp>
        <p:nvSpPr>
          <p:cNvPr id="16" name="Text 13"/>
          <p:cNvSpPr/>
          <p:nvPr/>
        </p:nvSpPr>
        <p:spPr>
          <a:xfrm>
            <a:off x="10972800" y="6446520"/>
            <a:ext cx="1097280" cy="201168"/>
          </a:xfrm>
          <a:prstGeom prst="rect">
            <a:avLst/>
          </a:prstGeom>
          <a:noFill/>
          <a:ln/>
        </p:spPr>
        <p:txBody>
          <a:bodyPr wrap="square" lIns="0" tIns="0" rIns="0" bIns="0" rtlCol="0" anchor="ctr"/>
          <a:lstStyle/>
          <a:p>
            <a:pPr algn="r" indent="0" marL="0">
              <a:buNone/>
            </a:pPr>
            <a:r>
              <a:rPr lang="en-US" sz="900" dirty="0">
                <a:solidFill>
                  <a:srgbClr val="B9C2CF"/>
                </a:solidFill>
                <a:latin typeface="Calibri" pitchFamily="34" charset="0"/>
                <a:ea typeface="Calibri" pitchFamily="34" charset="-122"/>
                <a:cs typeface="Calibri" pitchFamily="34" charset="-120"/>
              </a:rPr>
              <a:t>08 / 25</a:t>
            </a: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4F1EC"/>
        </a:solidFill>
      </p:bgPr>
    </p:bg>
    <p:spTree>
      <p:nvGrpSpPr>
        <p:cNvPr id="1" name=""/>
        <p:cNvGrpSpPr/>
        <p:nvPr/>
      </p:nvGrpSpPr>
      <p:grpSpPr>
        <a:xfrm>
          <a:off x="0" y="0"/>
          <a:ext cx="0" cy="0"/>
          <a:chOff x="0" y="0"/>
          <a:chExt cx="0" cy="0"/>
        </a:xfrm>
      </p:grpSpPr>
      <p:sp>
        <p:nvSpPr>
          <p:cNvPr id="2" name="Shape 0"/>
          <p:cNvSpPr/>
          <p:nvPr/>
        </p:nvSpPr>
        <p:spPr>
          <a:xfrm>
            <a:off x="0" y="0"/>
            <a:ext cx="12188952" cy="164592"/>
          </a:xfrm>
          <a:prstGeom prst="rect">
            <a:avLst/>
          </a:prstGeom>
          <a:solidFill>
            <a:srgbClr val="C8321C"/>
          </a:solidFill>
          <a:ln w="12700">
            <a:solidFill>
              <a:srgbClr val="C8321C"/>
            </a:solidFill>
            <a:prstDash val="solid"/>
          </a:ln>
        </p:spPr>
      </p:sp>
      <p:sp>
        <p:nvSpPr>
          <p:cNvPr id="3" name="Text 1"/>
          <p:cNvSpPr/>
          <p:nvPr/>
        </p:nvSpPr>
        <p:spPr>
          <a:xfrm>
            <a:off x="548640" y="292608"/>
            <a:ext cx="11064240" cy="274320"/>
          </a:xfrm>
          <a:prstGeom prst="rect">
            <a:avLst/>
          </a:prstGeom>
          <a:noFill/>
          <a:ln/>
        </p:spPr>
        <p:txBody>
          <a:bodyPr wrap="square" lIns="0" tIns="0" rIns="0" bIns="0" rtlCol="0" anchor="ctr"/>
          <a:lstStyle/>
          <a:p>
            <a:pPr indent="0" marL="0">
              <a:buNone/>
            </a:pPr>
            <a:r>
              <a:rPr lang="en-US" sz="1100" b="1" spc="400" kern="0" dirty="0">
                <a:solidFill>
                  <a:srgbClr val="C8321C"/>
                </a:solidFill>
                <a:latin typeface="Trebuchet MS" pitchFamily="34" charset="0"/>
                <a:ea typeface="Trebuchet MS" pitchFamily="34" charset="-122"/>
                <a:cs typeface="Trebuchet MS" pitchFamily="34" charset="-120"/>
              </a:rPr>
              <a:t>THE COMPARISON THE JURY REMEMBERS</a:t>
            </a:r>
            <a:endParaRPr lang="en-US" sz="1100" dirty="0"/>
          </a:p>
        </p:txBody>
      </p:sp>
      <p:sp>
        <p:nvSpPr>
          <p:cNvPr id="4" name="Text 2"/>
          <p:cNvSpPr/>
          <p:nvPr/>
        </p:nvSpPr>
        <p:spPr>
          <a:xfrm>
            <a:off x="548640" y="566928"/>
            <a:ext cx="11064240" cy="731520"/>
          </a:xfrm>
          <a:prstGeom prst="rect">
            <a:avLst/>
          </a:prstGeom>
          <a:noFill/>
          <a:ln/>
        </p:spPr>
        <p:txBody>
          <a:bodyPr wrap="square" lIns="0" tIns="0" rIns="0" bIns="0" rtlCol="0" anchor="t">
            <a:normAutofit/>
          </a:bodyPr>
          <a:lstStyle/>
          <a:p>
            <a:pPr indent="0" marL="0">
              <a:buNone/>
            </a:pPr>
            <a:r>
              <a:rPr lang="en-US" sz="2600" b="1" dirty="0">
                <a:solidFill>
                  <a:srgbClr val="0F1822"/>
                </a:solidFill>
                <a:latin typeface="Trebuchet MS" pitchFamily="34" charset="0"/>
                <a:ea typeface="Trebuchet MS" pitchFamily="34" charset="-122"/>
                <a:cs typeface="Trebuchet MS" pitchFamily="34" charset="-120"/>
              </a:rPr>
              <a:t>One picture, one comparison, one autoignition line.</a:t>
            </a:r>
            <a:endParaRPr lang="en-US" sz="2600" dirty="0"/>
          </a:p>
        </p:txBody>
      </p:sp>
      <p:pic>
        <p:nvPicPr>
          <p:cNvPr id="5" name="Image 0" descr="/home/user/workspace/space_heater_kit/bar_chart_cropped.jpg">    </p:cNvPr>
          <p:cNvPicPr>
            <a:picLocks noChangeAspect="1"/>
          </p:cNvPicPr>
          <p:nvPr/>
        </p:nvPicPr>
        <p:blipFill>
          <a:blip r:embed="rId1"/>
          <a:srcRect l="0" r="0" t="0" b="0"/>
          <a:stretch/>
        </p:blipFill>
        <p:spPr>
          <a:xfrm>
            <a:off x="2926080" y="1463040"/>
            <a:ext cx="6400800" cy="4754880"/>
          </a:xfrm>
          <a:prstGeom prst="rect">
            <a:avLst/>
          </a:prstGeom>
        </p:spPr>
      </p:pic>
      <p:sp>
        <p:nvSpPr>
          <p:cNvPr id="6" name="Text 3"/>
          <p:cNvSpPr/>
          <p:nvPr/>
        </p:nvSpPr>
        <p:spPr>
          <a:xfrm>
            <a:off x="548640" y="1691640"/>
            <a:ext cx="2194560" cy="457200"/>
          </a:xfrm>
          <a:prstGeom prst="rect">
            <a:avLst/>
          </a:prstGeom>
          <a:noFill/>
          <a:ln/>
        </p:spPr>
        <p:txBody>
          <a:bodyPr wrap="square" lIns="0" tIns="0" rIns="0" bIns="0" rtlCol="0" anchor="ctr"/>
          <a:lstStyle/>
          <a:p>
            <a:pPr indent="0" marL="0">
              <a:buNone/>
            </a:pPr>
            <a:r>
              <a:rPr lang="en-US" sz="2800" b="1" dirty="0">
                <a:solidFill>
                  <a:srgbClr val="C8321C"/>
                </a:solidFill>
                <a:latin typeface="Trebuchet MS" pitchFamily="34" charset="0"/>
                <a:ea typeface="Trebuchet MS" pitchFamily="34" charset="-122"/>
                <a:cs typeface="Trebuchet MS" pitchFamily="34" charset="-120"/>
              </a:rPr>
              <a:t>1,200° F</a:t>
            </a:r>
            <a:endParaRPr lang="en-US" sz="2800" dirty="0"/>
          </a:p>
        </p:txBody>
      </p:sp>
      <p:sp>
        <p:nvSpPr>
          <p:cNvPr id="7" name="Text 4"/>
          <p:cNvSpPr/>
          <p:nvPr/>
        </p:nvSpPr>
        <p:spPr>
          <a:xfrm>
            <a:off x="548640" y="2148840"/>
            <a:ext cx="2194560" cy="548640"/>
          </a:xfrm>
          <a:prstGeom prst="rect">
            <a:avLst/>
          </a:prstGeom>
          <a:noFill/>
          <a:ln/>
        </p:spPr>
        <p:txBody>
          <a:bodyPr wrap="square" lIns="0" tIns="0" rIns="0" bIns="0" rtlCol="0" anchor="ctr"/>
          <a:lstStyle/>
          <a:p>
            <a:pPr indent="0" marL="0">
              <a:buNone/>
            </a:pPr>
            <a:r>
              <a:rPr lang="en-US" sz="1200" dirty="0">
                <a:solidFill>
                  <a:srgbClr val="6B7785"/>
                </a:solidFill>
                <a:latin typeface="Calibri" pitchFamily="34" charset="0"/>
                <a:ea typeface="Calibri" pitchFamily="34" charset="-122"/>
                <a:cs typeface="Calibri" pitchFamily="34" charset="-120"/>
              </a:rPr>
              <a:t>Radiant element</a:t>
            </a:r>
            <a:endParaRPr lang="en-US" sz="1200" dirty="0"/>
          </a:p>
          <a:p>
            <a:pPr indent="0" marL="0">
              <a:buNone/>
            </a:pPr>
            <a:r>
              <a:rPr lang="en-US" sz="1200" dirty="0">
                <a:solidFill>
                  <a:srgbClr val="6B7785"/>
                </a:solidFill>
                <a:latin typeface="Calibri" pitchFamily="34" charset="0"/>
                <a:ea typeface="Calibri" pitchFamily="34" charset="-122"/>
                <a:cs typeface="Calibri" pitchFamily="34" charset="-120"/>
              </a:rPr>
              <a:t>temperature</a:t>
            </a:r>
            <a:endParaRPr lang="en-US" sz="1200" dirty="0"/>
          </a:p>
        </p:txBody>
      </p:sp>
      <p:sp>
        <p:nvSpPr>
          <p:cNvPr id="8" name="Text 5"/>
          <p:cNvSpPr/>
          <p:nvPr/>
        </p:nvSpPr>
        <p:spPr>
          <a:xfrm>
            <a:off x="548640" y="3108960"/>
            <a:ext cx="2194560" cy="457200"/>
          </a:xfrm>
          <a:prstGeom prst="rect">
            <a:avLst/>
          </a:prstGeom>
          <a:noFill/>
          <a:ln/>
        </p:spPr>
        <p:txBody>
          <a:bodyPr wrap="square" lIns="0" tIns="0" rIns="0" bIns="0" rtlCol="0" anchor="ctr"/>
          <a:lstStyle/>
          <a:p>
            <a:pPr indent="0" marL="0">
              <a:buNone/>
            </a:pPr>
            <a:r>
              <a:rPr lang="en-US" sz="2800" b="1" dirty="0">
                <a:solidFill>
                  <a:srgbClr val="B85F18"/>
                </a:solidFill>
                <a:latin typeface="Trebuchet MS" pitchFamily="34" charset="0"/>
                <a:ea typeface="Trebuchet MS" pitchFamily="34" charset="-122"/>
                <a:cs typeface="Trebuchet MS" pitchFamily="34" charset="-120"/>
              </a:rPr>
              <a:t>450° F</a:t>
            </a:r>
            <a:endParaRPr lang="en-US" sz="2800" dirty="0"/>
          </a:p>
        </p:txBody>
      </p:sp>
      <p:sp>
        <p:nvSpPr>
          <p:cNvPr id="9" name="Text 6"/>
          <p:cNvSpPr/>
          <p:nvPr/>
        </p:nvSpPr>
        <p:spPr>
          <a:xfrm>
            <a:off x="548640" y="3566160"/>
            <a:ext cx="2194560" cy="548640"/>
          </a:xfrm>
          <a:prstGeom prst="rect">
            <a:avLst/>
          </a:prstGeom>
          <a:noFill/>
          <a:ln/>
        </p:spPr>
        <p:txBody>
          <a:bodyPr wrap="square" lIns="0" tIns="0" rIns="0" bIns="0" rtlCol="0" anchor="ctr"/>
          <a:lstStyle/>
          <a:p>
            <a:pPr indent="0" marL="0">
              <a:buNone/>
            </a:pPr>
            <a:r>
              <a:rPr lang="en-US" sz="1200" dirty="0">
                <a:solidFill>
                  <a:srgbClr val="6B7785"/>
                </a:solidFill>
                <a:latin typeface="Calibri" pitchFamily="34" charset="0"/>
                <a:ea typeface="Calibri" pitchFamily="34" charset="-122"/>
                <a:cs typeface="Calibri" pitchFamily="34" charset="-120"/>
              </a:rPr>
              <a:t>Autoignition</a:t>
            </a:r>
            <a:endParaRPr lang="en-US" sz="1200" dirty="0"/>
          </a:p>
          <a:p>
            <a:pPr indent="0" marL="0">
              <a:buNone/>
            </a:pPr>
            <a:r>
              <a:rPr lang="en-US" sz="1200" dirty="0">
                <a:solidFill>
                  <a:srgbClr val="6B7785"/>
                </a:solidFill>
                <a:latin typeface="Calibri" pitchFamily="34" charset="0"/>
                <a:ea typeface="Calibri" pitchFamily="34" charset="-122"/>
                <a:cs typeface="Calibri" pitchFamily="34" charset="-120"/>
              </a:rPr>
              <a:t>temperature of fabric</a:t>
            </a:r>
            <a:endParaRPr lang="en-US" sz="1200" dirty="0"/>
          </a:p>
        </p:txBody>
      </p:sp>
      <p:sp>
        <p:nvSpPr>
          <p:cNvPr id="10" name="Text 7"/>
          <p:cNvSpPr/>
          <p:nvPr/>
        </p:nvSpPr>
        <p:spPr>
          <a:xfrm>
            <a:off x="548640" y="4572000"/>
            <a:ext cx="2194560" cy="457200"/>
          </a:xfrm>
          <a:prstGeom prst="rect">
            <a:avLst/>
          </a:prstGeom>
          <a:noFill/>
          <a:ln/>
        </p:spPr>
        <p:txBody>
          <a:bodyPr wrap="square" lIns="0" tIns="0" rIns="0" bIns="0" rtlCol="0" anchor="ctr"/>
          <a:lstStyle/>
          <a:p>
            <a:pPr indent="0" marL="0">
              <a:buNone/>
            </a:pPr>
            <a:r>
              <a:rPr lang="en-US" sz="2800" b="1" dirty="0">
                <a:solidFill>
                  <a:srgbClr val="3FA9A1"/>
                </a:solidFill>
                <a:latin typeface="Trebuchet MS" pitchFamily="34" charset="0"/>
                <a:ea typeface="Trebuchet MS" pitchFamily="34" charset="-122"/>
                <a:cs typeface="Trebuchet MS" pitchFamily="34" charset="-120"/>
              </a:rPr>
              <a:t>124° F</a:t>
            </a:r>
            <a:endParaRPr lang="en-US" sz="2800" dirty="0"/>
          </a:p>
        </p:txBody>
      </p:sp>
      <p:sp>
        <p:nvSpPr>
          <p:cNvPr id="11" name="Text 8"/>
          <p:cNvSpPr/>
          <p:nvPr/>
        </p:nvSpPr>
        <p:spPr>
          <a:xfrm>
            <a:off x="548640" y="5029200"/>
            <a:ext cx="2194560" cy="548640"/>
          </a:xfrm>
          <a:prstGeom prst="rect">
            <a:avLst/>
          </a:prstGeom>
          <a:noFill/>
          <a:ln/>
        </p:spPr>
        <p:txBody>
          <a:bodyPr wrap="square" lIns="0" tIns="0" rIns="0" bIns="0" rtlCol="0" anchor="ctr"/>
          <a:lstStyle/>
          <a:p>
            <a:pPr indent="0" marL="0">
              <a:buNone/>
            </a:pPr>
            <a:r>
              <a:rPr lang="en-US" sz="1200" dirty="0">
                <a:solidFill>
                  <a:srgbClr val="6B7785"/>
                </a:solidFill>
                <a:latin typeface="Calibri" pitchFamily="34" charset="0"/>
                <a:ea typeface="Calibri" pitchFamily="34" charset="-122"/>
                <a:cs typeface="Calibri" pitchFamily="34" charset="-120"/>
              </a:rPr>
              <a:t>Forced-air</a:t>
            </a:r>
            <a:endParaRPr lang="en-US" sz="1200" dirty="0"/>
          </a:p>
          <a:p>
            <a:pPr indent="0" marL="0">
              <a:buNone/>
            </a:pPr>
            <a:r>
              <a:rPr lang="en-US" sz="1200" dirty="0">
                <a:solidFill>
                  <a:srgbClr val="6B7785"/>
                </a:solidFill>
                <a:latin typeface="Calibri" pitchFamily="34" charset="0"/>
                <a:ea typeface="Calibri" pitchFamily="34" charset="-122"/>
                <a:cs typeface="Calibri" pitchFamily="34" charset="-120"/>
              </a:rPr>
              <a:t>maximum surface</a:t>
            </a:r>
            <a:endParaRPr lang="en-US" sz="1200" dirty="0"/>
          </a:p>
        </p:txBody>
      </p:sp>
      <p:sp>
        <p:nvSpPr>
          <p:cNvPr id="12" name="Shape 9"/>
          <p:cNvSpPr/>
          <p:nvPr/>
        </p:nvSpPr>
        <p:spPr>
          <a:xfrm>
            <a:off x="4251960" y="4023360"/>
            <a:ext cx="2331720" cy="502920"/>
          </a:xfrm>
          <a:prstGeom prst="rect">
            <a:avLst/>
          </a:prstGeom>
          <a:solidFill>
            <a:srgbClr val="FFFFFF"/>
          </a:solidFill>
          <a:ln w="12700">
            <a:solidFill>
              <a:srgbClr val="FFFFFF"/>
            </a:solidFill>
            <a:prstDash val="solid"/>
          </a:ln>
        </p:spPr>
      </p:sp>
      <p:sp>
        <p:nvSpPr>
          <p:cNvPr id="13" name="Text 10"/>
          <p:cNvSpPr/>
          <p:nvPr/>
        </p:nvSpPr>
        <p:spPr>
          <a:xfrm>
            <a:off x="4297680" y="4041648"/>
            <a:ext cx="2286000" cy="457200"/>
          </a:xfrm>
          <a:prstGeom prst="rect">
            <a:avLst/>
          </a:prstGeom>
          <a:noFill/>
          <a:ln/>
        </p:spPr>
        <p:txBody>
          <a:bodyPr wrap="square" lIns="0" tIns="0" rIns="0" bIns="0" rtlCol="0" anchor="ctr"/>
          <a:lstStyle/>
          <a:p>
            <a:pPr indent="0" marL="0">
              <a:buNone/>
            </a:pPr>
            <a:r>
              <a:rPr lang="en-US" sz="1100" b="1" dirty="0">
                <a:solidFill>
                  <a:srgbClr val="A03A0D"/>
                </a:solidFill>
                <a:latin typeface="Calibri" pitchFamily="34" charset="0"/>
                <a:ea typeface="Calibri" pitchFamily="34" charset="-122"/>
                <a:cs typeface="Calibri" pitchFamily="34" charset="-120"/>
              </a:rPr>
              <a:t>450° F — autoignition</a:t>
            </a:r>
            <a:endParaRPr lang="en-US" sz="1100" dirty="0"/>
          </a:p>
          <a:p>
            <a:pPr indent="0" marL="0">
              <a:buNone/>
            </a:pPr>
            <a:r>
              <a:rPr lang="en-US" sz="1100" b="1" dirty="0">
                <a:solidFill>
                  <a:srgbClr val="A03A0D"/>
                </a:solidFill>
                <a:latin typeface="Calibri" pitchFamily="34" charset="0"/>
                <a:ea typeface="Calibri" pitchFamily="34" charset="-122"/>
                <a:cs typeface="Calibri" pitchFamily="34" charset="-120"/>
              </a:rPr>
              <a:t>temperature of fabric</a:t>
            </a:r>
            <a:endParaRPr lang="en-US" sz="1100" dirty="0"/>
          </a:p>
        </p:txBody>
      </p:sp>
      <p:sp>
        <p:nvSpPr>
          <p:cNvPr id="14" name="Shape 11"/>
          <p:cNvSpPr/>
          <p:nvPr/>
        </p:nvSpPr>
        <p:spPr>
          <a:xfrm>
            <a:off x="9509760" y="2560320"/>
            <a:ext cx="2331720" cy="2377440"/>
          </a:xfrm>
          <a:prstGeom prst="roundRect">
            <a:avLst>
              <a:gd name="adj" fmla="val 2353"/>
            </a:avLst>
          </a:prstGeom>
          <a:solidFill>
            <a:srgbClr val="1A2332"/>
          </a:solidFill>
          <a:ln w="12700">
            <a:solidFill>
              <a:srgbClr val="1A2332"/>
            </a:solidFill>
            <a:prstDash val="solid"/>
          </a:ln>
        </p:spPr>
      </p:sp>
      <p:sp>
        <p:nvSpPr>
          <p:cNvPr id="15" name="Text 12"/>
          <p:cNvSpPr/>
          <p:nvPr/>
        </p:nvSpPr>
        <p:spPr>
          <a:xfrm>
            <a:off x="9646920" y="2697480"/>
            <a:ext cx="2103120" cy="274320"/>
          </a:xfrm>
          <a:prstGeom prst="rect">
            <a:avLst/>
          </a:prstGeom>
          <a:noFill/>
          <a:ln/>
        </p:spPr>
        <p:txBody>
          <a:bodyPr wrap="square" lIns="0" tIns="0" rIns="0" bIns="0" rtlCol="0" anchor="ctr"/>
          <a:lstStyle/>
          <a:p>
            <a:pPr indent="0" marL="0">
              <a:buNone/>
            </a:pPr>
            <a:r>
              <a:rPr lang="en-US" sz="1000" b="1" spc="300" kern="0" dirty="0">
                <a:solidFill>
                  <a:srgbClr val="E07A24"/>
                </a:solidFill>
                <a:latin typeface="Trebuchet MS" pitchFamily="34" charset="0"/>
                <a:ea typeface="Trebuchet MS" pitchFamily="34" charset="-122"/>
                <a:cs typeface="Trebuchet MS" pitchFamily="34" charset="-120"/>
              </a:rPr>
              <a:t>THE TAKEAWAY</a:t>
            </a:r>
            <a:endParaRPr lang="en-US" sz="1000" dirty="0"/>
          </a:p>
        </p:txBody>
      </p:sp>
      <p:sp>
        <p:nvSpPr>
          <p:cNvPr id="16" name="Text 13"/>
          <p:cNvSpPr/>
          <p:nvPr/>
        </p:nvSpPr>
        <p:spPr>
          <a:xfrm>
            <a:off x="9646920" y="3017520"/>
            <a:ext cx="2103120" cy="914400"/>
          </a:xfrm>
          <a:prstGeom prst="rect">
            <a:avLst/>
          </a:prstGeom>
          <a:noFill/>
          <a:ln/>
        </p:spPr>
        <p:txBody>
          <a:bodyPr wrap="square" lIns="0" tIns="0" rIns="0" bIns="0" rtlCol="0" anchor="ctr"/>
          <a:lstStyle/>
          <a:p>
            <a:pPr indent="0" marL="0">
              <a:buNone/>
            </a:pPr>
            <a:r>
              <a:rPr lang="en-US" sz="1400" b="1" dirty="0">
                <a:solidFill>
                  <a:srgbClr val="FFFFFF"/>
                </a:solidFill>
                <a:latin typeface="Trebuchet MS" pitchFamily="34" charset="0"/>
                <a:ea typeface="Trebuchet MS" pitchFamily="34" charset="-122"/>
                <a:cs typeface="Trebuchet MS" pitchFamily="34" charset="-120"/>
              </a:rPr>
              <a:t>Almost 10×</a:t>
            </a:r>
            <a:endParaRPr lang="en-US" sz="1400" dirty="0"/>
          </a:p>
          <a:p>
            <a:pPr indent="0" marL="0">
              <a:buNone/>
            </a:pPr>
            <a:r>
              <a:rPr lang="en-US" sz="1400" b="1" dirty="0">
                <a:solidFill>
                  <a:srgbClr val="FFFFFF"/>
                </a:solidFill>
                <a:latin typeface="Trebuchet MS" pitchFamily="34" charset="0"/>
                <a:ea typeface="Trebuchet MS" pitchFamily="34" charset="-122"/>
                <a:cs typeface="Trebuchet MS" pitchFamily="34" charset="-120"/>
              </a:rPr>
              <a:t>the forced-air</a:t>
            </a:r>
            <a:endParaRPr lang="en-US" sz="1400" dirty="0"/>
          </a:p>
          <a:p>
            <a:pPr indent="0" marL="0">
              <a:buNone/>
            </a:pPr>
            <a:r>
              <a:rPr lang="en-US" sz="1400" b="1" dirty="0">
                <a:solidFill>
                  <a:srgbClr val="FFFFFF"/>
                </a:solidFill>
                <a:latin typeface="Trebuchet MS" pitchFamily="34" charset="0"/>
                <a:ea typeface="Trebuchet MS" pitchFamily="34" charset="-122"/>
                <a:cs typeface="Trebuchet MS" pitchFamily="34" charset="-120"/>
              </a:rPr>
              <a:t>maximum.</a:t>
            </a:r>
            <a:endParaRPr lang="en-US" sz="1400" dirty="0"/>
          </a:p>
        </p:txBody>
      </p:sp>
      <p:sp>
        <p:nvSpPr>
          <p:cNvPr id="17" name="Text 14"/>
          <p:cNvSpPr/>
          <p:nvPr/>
        </p:nvSpPr>
        <p:spPr>
          <a:xfrm>
            <a:off x="9646920" y="3977640"/>
            <a:ext cx="2103120" cy="914400"/>
          </a:xfrm>
          <a:prstGeom prst="rect">
            <a:avLst/>
          </a:prstGeom>
          <a:noFill/>
          <a:ln/>
        </p:spPr>
        <p:txBody>
          <a:bodyPr wrap="square" lIns="0" tIns="0" rIns="0" bIns="0" rtlCol="0" anchor="ctr"/>
          <a:lstStyle/>
          <a:p>
            <a:pPr indent="0" marL="0">
              <a:buNone/>
            </a:pPr>
            <a:r>
              <a:rPr lang="en-US" sz="1200" dirty="0">
                <a:solidFill>
                  <a:srgbClr val="C9D3DE"/>
                </a:solidFill>
                <a:latin typeface="Calibri" pitchFamily="34" charset="0"/>
                <a:ea typeface="Calibri" pitchFamily="34" charset="-122"/>
                <a:cs typeface="Calibri" pitchFamily="34" charset="-120"/>
              </a:rPr>
              <a:t>Nearly 3× the</a:t>
            </a:r>
            <a:endParaRPr lang="en-US" sz="1200" dirty="0"/>
          </a:p>
          <a:p>
            <a:pPr indent="0" marL="0">
              <a:buNone/>
            </a:pPr>
            <a:r>
              <a:rPr lang="en-US" sz="1200" dirty="0">
                <a:solidFill>
                  <a:srgbClr val="C9D3DE"/>
                </a:solidFill>
                <a:latin typeface="Calibri" pitchFamily="34" charset="0"/>
                <a:ea typeface="Calibri" pitchFamily="34" charset="-122"/>
                <a:cs typeface="Calibri" pitchFamily="34" charset="-120"/>
              </a:rPr>
              <a:t>autoignition line</a:t>
            </a:r>
            <a:endParaRPr lang="en-US" sz="1200" dirty="0"/>
          </a:p>
          <a:p>
            <a:pPr indent="0" marL="0">
              <a:buNone/>
            </a:pPr>
            <a:r>
              <a:rPr lang="en-US" sz="1200" dirty="0">
                <a:solidFill>
                  <a:srgbClr val="C9D3DE"/>
                </a:solidFill>
                <a:latin typeface="Calibri" pitchFamily="34" charset="0"/>
                <a:ea typeface="Calibri" pitchFamily="34" charset="-122"/>
                <a:cs typeface="Calibri" pitchFamily="34" charset="-120"/>
              </a:rPr>
              <a:t>of household fabric.</a:t>
            </a:r>
            <a:endParaRPr lang="en-US" sz="1200" dirty="0"/>
          </a:p>
        </p:txBody>
      </p:sp>
      <p:sp>
        <p:nvSpPr>
          <p:cNvPr id="18" name="Shape 15"/>
          <p:cNvSpPr/>
          <p:nvPr/>
        </p:nvSpPr>
        <p:spPr>
          <a:xfrm>
            <a:off x="0" y="6400800"/>
            <a:ext cx="12188952" cy="457200"/>
          </a:xfrm>
          <a:prstGeom prst="rect">
            <a:avLst/>
          </a:prstGeom>
          <a:solidFill>
            <a:srgbClr val="1A2332"/>
          </a:solidFill>
          <a:ln w="12700">
            <a:solidFill>
              <a:srgbClr val="1A2332"/>
            </a:solidFill>
            <a:prstDash val="solid"/>
          </a:ln>
        </p:spPr>
      </p:sp>
      <p:sp>
        <p:nvSpPr>
          <p:cNvPr id="19" name="Text 16"/>
          <p:cNvSpPr/>
          <p:nvPr/>
        </p:nvSpPr>
        <p:spPr>
          <a:xfrm>
            <a:off x="548640" y="6446520"/>
            <a:ext cx="5486400" cy="201168"/>
          </a:xfrm>
          <a:prstGeom prst="rect">
            <a:avLst/>
          </a:prstGeom>
          <a:noFill/>
          <a:ln/>
        </p:spPr>
        <p:txBody>
          <a:bodyPr wrap="square" lIns="0" tIns="0" rIns="0" bIns="0" rtlCol="0" anchor="ctr"/>
          <a:lstStyle/>
          <a:p>
            <a:pPr indent="0" marL="0">
              <a:buNone/>
            </a:pPr>
            <a:r>
              <a:rPr lang="en-US" sz="1000" b="1" spc="300" kern="0" dirty="0">
                <a:solidFill>
                  <a:srgbClr val="FFFFFF"/>
                </a:solidFill>
                <a:latin typeface="Trebuchet MS" pitchFamily="34" charset="0"/>
                <a:ea typeface="Trebuchet MS" pitchFamily="34" charset="-122"/>
                <a:cs typeface="Trebuchet MS" pitchFamily="34" charset="-120"/>
              </a:rPr>
              <a:t>THE HOMAMPOUR LAW FIRM, PC</a:t>
            </a:r>
            <a:endParaRPr lang="en-US" sz="1000" dirty="0"/>
          </a:p>
        </p:txBody>
      </p:sp>
      <p:sp>
        <p:nvSpPr>
          <p:cNvPr id="20" name="Text 17"/>
          <p:cNvSpPr/>
          <p:nvPr/>
        </p:nvSpPr>
        <p:spPr>
          <a:xfrm>
            <a:off x="548640" y="6647688"/>
            <a:ext cx="10972800" cy="182880"/>
          </a:xfrm>
          <a:prstGeom prst="rect">
            <a:avLst/>
          </a:prstGeom>
          <a:noFill/>
          <a:ln/>
        </p:spPr>
        <p:txBody>
          <a:bodyPr wrap="square" lIns="0" tIns="0" rIns="0" bIns="0" rtlCol="0" anchor="ctr"/>
          <a:lstStyle/>
          <a:p>
            <a:pPr indent="0" marL="0">
              <a:buNone/>
            </a:pPr>
            <a:r>
              <a:rPr lang="en-US" sz="900" dirty="0">
                <a:solidFill>
                  <a:srgbClr val="B9C2CF"/>
                </a:solidFill>
                <a:latin typeface="Calibri" pitchFamily="34" charset="0"/>
                <a:ea typeface="Calibri" pitchFamily="34" charset="-122"/>
                <a:cs typeface="Calibri" pitchFamily="34" charset="-120"/>
              </a:rPr>
              <a:t>15303 Ventura Blvd, Suite 1450, Sherman Oaks, CA 91436  •  (323) 252-7921  •  homampour.com</a:t>
            </a:r>
            <a:endParaRPr lang="en-US" sz="900" dirty="0"/>
          </a:p>
        </p:txBody>
      </p:sp>
      <p:sp>
        <p:nvSpPr>
          <p:cNvPr id="21" name="Text 18"/>
          <p:cNvSpPr/>
          <p:nvPr/>
        </p:nvSpPr>
        <p:spPr>
          <a:xfrm>
            <a:off x="10972800" y="6446520"/>
            <a:ext cx="1097280" cy="201168"/>
          </a:xfrm>
          <a:prstGeom prst="rect">
            <a:avLst/>
          </a:prstGeom>
          <a:noFill/>
          <a:ln/>
        </p:spPr>
        <p:txBody>
          <a:bodyPr wrap="square" lIns="0" tIns="0" rIns="0" bIns="0" rtlCol="0" anchor="ctr"/>
          <a:lstStyle/>
          <a:p>
            <a:pPr algn="r" indent="0" marL="0">
              <a:buNone/>
            </a:pPr>
            <a:r>
              <a:rPr lang="en-US" sz="900" dirty="0">
                <a:solidFill>
                  <a:srgbClr val="B9C2CF"/>
                </a:solidFill>
                <a:latin typeface="Calibri" pitchFamily="34" charset="0"/>
                <a:ea typeface="Calibri" pitchFamily="34" charset="-122"/>
                <a:cs typeface="Calibri" pitchFamily="34" charset="-120"/>
              </a:rPr>
              <a:t>09 / 25</a:t>
            </a:r>
            <a:endParaRPr lang="en-US" sz="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25</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The Homampour Law Firm, 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 Heater Demonstrative Kit v2 — Homampour Law Firm</dc:title>
  <dc:subject>PptxGenJS Presentation</dc:subject>
  <dc:creator>Arash Homampour</dc:creator>
  <cp:lastModifiedBy>Arash Homampour</cp:lastModifiedBy>
  <cp:revision>1</cp:revision>
  <dcterms:created xsi:type="dcterms:W3CDTF">2026-06-08T19:33:18Z</dcterms:created>
  <dcterms:modified xsi:type="dcterms:W3CDTF">2026-06-08T19:33:18Z</dcterms:modified>
</cp:coreProperties>
</file>